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9"/>
  </p:notesMasterIdLst>
  <p:handoutMasterIdLst>
    <p:handoutMasterId r:id="rId80"/>
  </p:handoutMasterIdLst>
  <p:sldIdLst>
    <p:sldId id="256" r:id="rId5"/>
    <p:sldId id="379" r:id="rId6"/>
    <p:sldId id="380" r:id="rId7"/>
    <p:sldId id="381" r:id="rId8"/>
    <p:sldId id="382" r:id="rId9"/>
    <p:sldId id="383" r:id="rId10"/>
    <p:sldId id="384" r:id="rId11"/>
    <p:sldId id="385" r:id="rId12"/>
    <p:sldId id="386" r:id="rId13"/>
    <p:sldId id="387" r:id="rId14"/>
    <p:sldId id="286" r:id="rId15"/>
    <p:sldId id="287" r:id="rId16"/>
    <p:sldId id="289" r:id="rId17"/>
    <p:sldId id="290" r:id="rId18"/>
    <p:sldId id="339" r:id="rId19"/>
    <p:sldId id="340" r:id="rId20"/>
    <p:sldId id="283" r:id="rId21"/>
    <p:sldId id="293" r:id="rId22"/>
    <p:sldId id="294" r:id="rId23"/>
    <p:sldId id="296" r:id="rId24"/>
    <p:sldId id="295" r:id="rId25"/>
    <p:sldId id="297" r:id="rId26"/>
    <p:sldId id="298" r:id="rId27"/>
    <p:sldId id="299" r:id="rId28"/>
    <p:sldId id="300" r:id="rId29"/>
    <p:sldId id="301" r:id="rId30"/>
    <p:sldId id="302" r:id="rId31"/>
    <p:sldId id="303" r:id="rId32"/>
    <p:sldId id="390" r:id="rId33"/>
    <p:sldId id="305" r:id="rId34"/>
    <p:sldId id="374" r:id="rId35"/>
    <p:sldId id="388" r:id="rId36"/>
    <p:sldId id="375" r:id="rId37"/>
    <p:sldId id="389" r:id="rId38"/>
    <p:sldId id="378" r:id="rId39"/>
    <p:sldId id="391" r:id="rId40"/>
    <p:sldId id="393" r:id="rId41"/>
    <p:sldId id="394" r:id="rId42"/>
    <p:sldId id="310" r:id="rId43"/>
    <p:sldId id="315" r:id="rId44"/>
    <p:sldId id="392" r:id="rId45"/>
    <p:sldId id="321" r:id="rId46"/>
    <p:sldId id="322" r:id="rId47"/>
    <p:sldId id="323" r:id="rId48"/>
    <p:sldId id="324" r:id="rId49"/>
    <p:sldId id="325" r:id="rId50"/>
    <p:sldId id="326" r:id="rId51"/>
    <p:sldId id="327" r:id="rId52"/>
    <p:sldId id="328" r:id="rId53"/>
    <p:sldId id="329" r:id="rId54"/>
    <p:sldId id="330" r:id="rId55"/>
    <p:sldId id="331" r:id="rId56"/>
    <p:sldId id="332" r:id="rId57"/>
    <p:sldId id="333" r:id="rId58"/>
    <p:sldId id="334" r:id="rId59"/>
    <p:sldId id="335" r:id="rId60"/>
    <p:sldId id="336" r:id="rId61"/>
    <p:sldId id="337" r:id="rId62"/>
    <p:sldId id="338"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7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FF"/>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3EA9C-80DF-466E-8BF7-621BC30AFFF7}" v="22" dt="2022-06-13T05:29:50.101"/>
    <p1510:client id="{4BEB6911-BF79-4C06-B51D-684358F1D859}" v="2" dt="2022-06-25T06:25:20.328"/>
    <p1510:client id="{7222FFD2-782B-45A1-8160-FBBDAF728160}" v="8" dt="2022-07-02T16:13:47.962"/>
    <p1510:client id="{944440E8-3305-46A9-89B8-44654B7B7D5C}" v="2" dt="2022-06-12T06:27:02.813"/>
    <p1510:client id="{94B4AA13-4B65-4157-BAFE-325AFE92ECC9}" v="5" dt="2022-06-12T06:42:37.424"/>
    <p1510:client id="{C6A7F1C8-8167-4430-A23B-70BC29CE4FE6}" v="1" dt="2022-06-11T14:09:55.311"/>
    <p1510:client id="{FC21DF5D-F879-490C-ABCC-0C78854B3498}" v="2" dt="2022-07-01T11:28:05.7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 KUMAR MISHRA" userId="S::hkm.21u10304@btech.nitdgp.ac.in::e5950476-a931-4bd9-81f4-5f1e22a2a5fe" providerId="AD" clId="Web-{7222FFD2-782B-45A1-8160-FBBDAF728160}"/>
    <pc:docChg chg="modSld">
      <pc:chgData name="HARSH KUMAR MISHRA" userId="S::hkm.21u10304@btech.nitdgp.ac.in::e5950476-a931-4bd9-81f4-5f1e22a2a5fe" providerId="AD" clId="Web-{7222FFD2-782B-45A1-8160-FBBDAF728160}" dt="2022-07-02T16:13:47.962" v="7" actId="14100"/>
      <pc:docMkLst>
        <pc:docMk/>
      </pc:docMkLst>
      <pc:sldChg chg="modSp">
        <pc:chgData name="HARSH KUMAR MISHRA" userId="S::hkm.21u10304@btech.nitdgp.ac.in::e5950476-a931-4bd9-81f4-5f1e22a2a5fe" providerId="AD" clId="Web-{7222FFD2-782B-45A1-8160-FBBDAF728160}" dt="2022-07-02T16:13:47.962" v="7" actId="14100"/>
        <pc:sldMkLst>
          <pc:docMk/>
          <pc:sldMk cId="3634202279" sldId="293"/>
        </pc:sldMkLst>
        <pc:spChg chg="mod">
          <ac:chgData name="HARSH KUMAR MISHRA" userId="S::hkm.21u10304@btech.nitdgp.ac.in::e5950476-a931-4bd9-81f4-5f1e22a2a5fe" providerId="AD" clId="Web-{7222FFD2-782B-45A1-8160-FBBDAF728160}" dt="2022-07-02T16:13:47.962" v="7" actId="14100"/>
          <ac:spMkLst>
            <pc:docMk/>
            <pc:sldMk cId="3634202279" sldId="293"/>
            <ac:spMk id="16387" creationId="{00000000-0000-0000-0000-000000000000}"/>
          </ac:spMkLst>
        </pc:spChg>
      </pc:sldChg>
      <pc:sldChg chg="modSp">
        <pc:chgData name="HARSH KUMAR MISHRA" userId="S::hkm.21u10304@btech.nitdgp.ac.in::e5950476-a931-4bd9-81f4-5f1e22a2a5fe" providerId="AD" clId="Web-{7222FFD2-782B-45A1-8160-FBBDAF728160}" dt="2022-07-02T15:59:55.107" v="1" actId="1076"/>
        <pc:sldMkLst>
          <pc:docMk/>
          <pc:sldMk cId="1447777879" sldId="384"/>
        </pc:sldMkLst>
        <pc:spChg chg="mod">
          <ac:chgData name="HARSH KUMAR MISHRA" userId="S::hkm.21u10304@btech.nitdgp.ac.in::e5950476-a931-4bd9-81f4-5f1e22a2a5fe" providerId="AD" clId="Web-{7222FFD2-782B-45A1-8160-FBBDAF728160}" dt="2022-07-02T15:59:49.826" v="0" actId="1076"/>
          <ac:spMkLst>
            <pc:docMk/>
            <pc:sldMk cId="1447777879" sldId="384"/>
            <ac:spMk id="3" creationId="{00000000-0000-0000-0000-000000000000}"/>
          </ac:spMkLst>
        </pc:spChg>
        <pc:picChg chg="mod">
          <ac:chgData name="HARSH KUMAR MISHRA" userId="S::hkm.21u10304@btech.nitdgp.ac.in::e5950476-a931-4bd9-81f4-5f1e22a2a5fe" providerId="AD" clId="Web-{7222FFD2-782B-45A1-8160-FBBDAF728160}" dt="2022-07-02T15:59:55.107" v="1" actId="1076"/>
          <ac:picMkLst>
            <pc:docMk/>
            <pc:sldMk cId="1447777879" sldId="384"/>
            <ac:picMk id="31748" creationId="{00000000-0000-0000-0000-000000000000}"/>
          </ac:picMkLst>
        </pc:picChg>
      </pc:sldChg>
    </pc:docChg>
  </pc:docChgLst>
  <pc:docChgLst>
    <pc:chgData name="SAKCHI SAH" userId="S::ss.21u10394@btech.nitdgp.ac.in::6eac143f-6671-4bab-be32-d123da47374c" providerId="AD" clId="Web-{C6A7F1C8-8167-4430-A23B-70BC29CE4FE6}"/>
    <pc:docChg chg="modSld">
      <pc:chgData name="SAKCHI SAH" userId="S::ss.21u10394@btech.nitdgp.ac.in::6eac143f-6671-4bab-be32-d123da47374c" providerId="AD" clId="Web-{C6A7F1C8-8167-4430-A23B-70BC29CE4FE6}" dt="2022-06-11T14:09:55.311" v="0"/>
      <pc:docMkLst>
        <pc:docMk/>
      </pc:docMkLst>
      <pc:sldChg chg="addSp">
        <pc:chgData name="SAKCHI SAH" userId="S::ss.21u10394@btech.nitdgp.ac.in::6eac143f-6671-4bab-be32-d123da47374c" providerId="AD" clId="Web-{C6A7F1C8-8167-4430-A23B-70BC29CE4FE6}" dt="2022-06-11T14:09:55.311" v="0"/>
        <pc:sldMkLst>
          <pc:docMk/>
          <pc:sldMk cId="3394378718" sldId="256"/>
        </pc:sldMkLst>
        <pc:spChg chg="add">
          <ac:chgData name="SAKCHI SAH" userId="S::ss.21u10394@btech.nitdgp.ac.in::6eac143f-6671-4bab-be32-d123da47374c" providerId="AD" clId="Web-{C6A7F1C8-8167-4430-A23B-70BC29CE4FE6}" dt="2022-06-11T14:09:55.311" v="0"/>
          <ac:spMkLst>
            <pc:docMk/>
            <pc:sldMk cId="3394378718" sldId="256"/>
            <ac:spMk id="4" creationId="{4108399F-55E7-BF10-9FBF-829DBA21679E}"/>
          </ac:spMkLst>
        </pc:spChg>
      </pc:sldChg>
    </pc:docChg>
  </pc:docChgLst>
  <pc:docChgLst>
    <pc:chgData name="SUMIT KUMAR NAG" userId="S::skn.21u10224@btech.nitdgp.ac.in::c3537145-9bae-4352-9391-07942690c3ab" providerId="AD" clId="Web-{4BEB6911-BF79-4C06-B51D-684358F1D859}"/>
    <pc:docChg chg="modSld">
      <pc:chgData name="SUMIT KUMAR NAG" userId="S::skn.21u10224@btech.nitdgp.ac.in::c3537145-9bae-4352-9391-07942690c3ab" providerId="AD" clId="Web-{4BEB6911-BF79-4C06-B51D-684358F1D859}" dt="2022-06-25T06:25:20.328" v="1" actId="20577"/>
      <pc:docMkLst>
        <pc:docMk/>
      </pc:docMkLst>
      <pc:sldChg chg="modSp">
        <pc:chgData name="SUMIT KUMAR NAG" userId="S::skn.21u10224@btech.nitdgp.ac.in::c3537145-9bae-4352-9391-07942690c3ab" providerId="AD" clId="Web-{4BEB6911-BF79-4C06-B51D-684358F1D859}" dt="2022-06-25T06:25:20.328" v="1" actId="20577"/>
        <pc:sldMkLst>
          <pc:docMk/>
          <pc:sldMk cId="230661282" sldId="379"/>
        </pc:sldMkLst>
        <pc:spChg chg="mod">
          <ac:chgData name="SUMIT KUMAR NAG" userId="S::skn.21u10224@btech.nitdgp.ac.in::c3537145-9bae-4352-9391-07942690c3ab" providerId="AD" clId="Web-{4BEB6911-BF79-4C06-B51D-684358F1D859}" dt="2022-06-25T06:25:20.328" v="1" actId="20577"/>
          <ac:spMkLst>
            <pc:docMk/>
            <pc:sldMk cId="230661282" sldId="379"/>
            <ac:spMk id="23555" creationId="{00000000-0000-0000-0000-000000000000}"/>
          </ac:spMkLst>
        </pc:spChg>
      </pc:sldChg>
    </pc:docChg>
  </pc:docChgLst>
  <pc:docChgLst>
    <pc:chgData name="SAKCHI SAH" userId="S::ss.21u10394@btech.nitdgp.ac.in::6eac143f-6671-4bab-be32-d123da47374c" providerId="AD" clId="Web-{944440E8-3305-46A9-89B8-44654B7B7D5C}"/>
    <pc:docChg chg="modSld">
      <pc:chgData name="SAKCHI SAH" userId="S::ss.21u10394@btech.nitdgp.ac.in::6eac143f-6671-4bab-be32-d123da47374c" providerId="AD" clId="Web-{944440E8-3305-46A9-89B8-44654B7B7D5C}" dt="2022-06-12T06:27:02.813" v="1" actId="1076"/>
      <pc:docMkLst>
        <pc:docMk/>
      </pc:docMkLst>
      <pc:sldChg chg="addSp">
        <pc:chgData name="SAKCHI SAH" userId="S::ss.21u10394@btech.nitdgp.ac.in::6eac143f-6671-4bab-be32-d123da47374c" providerId="AD" clId="Web-{944440E8-3305-46A9-89B8-44654B7B7D5C}" dt="2022-06-12T06:19:28.770" v="0"/>
        <pc:sldMkLst>
          <pc:docMk/>
          <pc:sldMk cId="3634202279" sldId="293"/>
        </pc:sldMkLst>
        <pc:spChg chg="add">
          <ac:chgData name="SAKCHI SAH" userId="S::ss.21u10394@btech.nitdgp.ac.in::6eac143f-6671-4bab-be32-d123da47374c" providerId="AD" clId="Web-{944440E8-3305-46A9-89B8-44654B7B7D5C}" dt="2022-06-12T06:19:28.770" v="0"/>
          <ac:spMkLst>
            <pc:docMk/>
            <pc:sldMk cId="3634202279" sldId="293"/>
            <ac:spMk id="2" creationId="{261666D8-0DB9-30F4-DFFA-2271817E5B1A}"/>
          </ac:spMkLst>
        </pc:spChg>
      </pc:sldChg>
      <pc:sldChg chg="modSp">
        <pc:chgData name="SAKCHI SAH" userId="S::ss.21u10394@btech.nitdgp.ac.in::6eac143f-6671-4bab-be32-d123da47374c" providerId="AD" clId="Web-{944440E8-3305-46A9-89B8-44654B7B7D5C}" dt="2022-06-12T06:27:02.813" v="1" actId="1076"/>
        <pc:sldMkLst>
          <pc:docMk/>
          <pc:sldMk cId="2770775542" sldId="305"/>
        </pc:sldMkLst>
        <pc:picChg chg="mod">
          <ac:chgData name="SAKCHI SAH" userId="S::ss.21u10394@btech.nitdgp.ac.in::6eac143f-6671-4bab-be32-d123da47374c" providerId="AD" clId="Web-{944440E8-3305-46A9-89B8-44654B7B7D5C}" dt="2022-06-12T06:27:02.813" v="1" actId="1076"/>
          <ac:picMkLst>
            <pc:docMk/>
            <pc:sldMk cId="2770775542" sldId="305"/>
            <ac:picMk id="28674" creationId="{00000000-0000-0000-0000-000000000000}"/>
          </ac:picMkLst>
        </pc:picChg>
      </pc:sldChg>
    </pc:docChg>
  </pc:docChgLst>
  <pc:docChgLst>
    <pc:chgData name="NARREDDY SHIRISHA" userId="S::ns.21u10704@btech.nitdgp.ac.in::370cfe14-bcb5-4356-b8d5-e27e1e9abbd0" providerId="AD" clId="Web-{FC21DF5D-F879-490C-ABCC-0C78854B3498}"/>
    <pc:docChg chg="modSld">
      <pc:chgData name="NARREDDY SHIRISHA" userId="S::ns.21u10704@btech.nitdgp.ac.in::370cfe14-bcb5-4356-b8d5-e27e1e9abbd0" providerId="AD" clId="Web-{FC21DF5D-F879-490C-ABCC-0C78854B3498}" dt="2022-07-01T11:28:05.799" v="1" actId="1076"/>
      <pc:docMkLst>
        <pc:docMk/>
      </pc:docMkLst>
      <pc:sldChg chg="modSp">
        <pc:chgData name="NARREDDY SHIRISHA" userId="S::ns.21u10704@btech.nitdgp.ac.in::370cfe14-bcb5-4356-b8d5-e27e1e9abbd0" providerId="AD" clId="Web-{FC21DF5D-F879-490C-ABCC-0C78854B3498}" dt="2022-07-01T11:28:05.799" v="1" actId="1076"/>
        <pc:sldMkLst>
          <pc:docMk/>
          <pc:sldMk cId="860227413" sldId="294"/>
        </pc:sldMkLst>
        <pc:picChg chg="mod">
          <ac:chgData name="NARREDDY SHIRISHA" userId="S::ns.21u10704@btech.nitdgp.ac.in::370cfe14-bcb5-4356-b8d5-e27e1e9abbd0" providerId="AD" clId="Web-{FC21DF5D-F879-490C-ABCC-0C78854B3498}" dt="2022-07-01T11:28:05.799" v="1" actId="1076"/>
          <ac:picMkLst>
            <pc:docMk/>
            <pc:sldMk cId="860227413" sldId="294"/>
            <ac:picMk id="17412" creationId="{00000000-0000-0000-0000-000000000000}"/>
          </ac:picMkLst>
        </pc:picChg>
      </pc:sldChg>
    </pc:docChg>
  </pc:docChgLst>
  <pc:docChgLst>
    <pc:chgData name="SAKCHI SAH" userId="S::ss.21u10394@btech.nitdgp.ac.in::6eac143f-6671-4bab-be32-d123da47374c" providerId="AD" clId="Web-{94B4AA13-4B65-4157-BAFE-325AFE92ECC9}"/>
    <pc:docChg chg="modSld">
      <pc:chgData name="SAKCHI SAH" userId="S::ss.21u10394@btech.nitdgp.ac.in::6eac143f-6671-4bab-be32-d123da47374c" providerId="AD" clId="Web-{94B4AA13-4B65-4157-BAFE-325AFE92ECC9}" dt="2022-06-12T06:42:37.408" v="2" actId="20577"/>
      <pc:docMkLst>
        <pc:docMk/>
      </pc:docMkLst>
      <pc:sldChg chg="addSp">
        <pc:chgData name="SAKCHI SAH" userId="S::ss.21u10394@btech.nitdgp.ac.in::6eac143f-6671-4bab-be32-d123da47374c" providerId="AD" clId="Web-{94B4AA13-4B65-4157-BAFE-325AFE92ECC9}" dt="2022-06-12T06:29:22.186" v="0"/>
        <pc:sldMkLst>
          <pc:docMk/>
          <pc:sldMk cId="3394378718" sldId="256"/>
        </pc:sldMkLst>
        <pc:spChg chg="add">
          <ac:chgData name="SAKCHI SAH" userId="S::ss.21u10394@btech.nitdgp.ac.in::6eac143f-6671-4bab-be32-d123da47374c" providerId="AD" clId="Web-{94B4AA13-4B65-4157-BAFE-325AFE92ECC9}" dt="2022-06-12T06:29:22.186" v="0"/>
          <ac:spMkLst>
            <pc:docMk/>
            <pc:sldMk cId="3394378718" sldId="256"/>
            <ac:spMk id="5" creationId="{B688A32A-BD67-B22F-55CF-B7C95FF25F15}"/>
          </ac:spMkLst>
        </pc:spChg>
      </pc:sldChg>
      <pc:sldChg chg="modSp">
        <pc:chgData name="SAKCHI SAH" userId="S::ss.21u10394@btech.nitdgp.ac.in::6eac143f-6671-4bab-be32-d123da47374c" providerId="AD" clId="Web-{94B4AA13-4B65-4157-BAFE-325AFE92ECC9}" dt="2022-06-12T06:42:37.408" v="2" actId="20577"/>
        <pc:sldMkLst>
          <pc:docMk/>
          <pc:sldMk cId="2770407156" sldId="388"/>
        </pc:sldMkLst>
        <pc:spChg chg="mod">
          <ac:chgData name="SAKCHI SAH" userId="S::ss.21u10394@btech.nitdgp.ac.in::6eac143f-6671-4bab-be32-d123da47374c" providerId="AD" clId="Web-{94B4AA13-4B65-4157-BAFE-325AFE92ECC9}" dt="2022-06-12T06:42:37.408" v="2" actId="20577"/>
          <ac:spMkLst>
            <pc:docMk/>
            <pc:sldMk cId="2770407156" sldId="388"/>
            <ac:spMk id="19" creationId="{00000000-0000-0000-0000-000000000000}"/>
          </ac:spMkLst>
        </pc:spChg>
      </pc:sldChg>
    </pc:docChg>
  </pc:docChgLst>
  <pc:docChgLst>
    <pc:chgData name="SAKCHI SAH" userId="S::ss.21u10394@btech.nitdgp.ac.in::6eac143f-6671-4bab-be32-d123da47374c" providerId="AD" clId="Web-{2933EA9C-80DF-466E-8BF7-621BC30AFFF7}"/>
    <pc:docChg chg="modSld">
      <pc:chgData name="SAKCHI SAH" userId="S::ss.21u10394@btech.nitdgp.ac.in::6eac143f-6671-4bab-be32-d123da47374c" providerId="AD" clId="Web-{2933EA9C-80DF-466E-8BF7-621BC30AFFF7}" dt="2022-06-13T05:29:50.101" v="10"/>
      <pc:docMkLst>
        <pc:docMk/>
      </pc:docMkLst>
      <pc:sldChg chg="delSp modSp">
        <pc:chgData name="SAKCHI SAH" userId="S::ss.21u10394@btech.nitdgp.ac.in::6eac143f-6671-4bab-be32-d123da47374c" providerId="AD" clId="Web-{2933EA9C-80DF-466E-8BF7-621BC30AFFF7}" dt="2022-06-13T05:29:50.101" v="10"/>
        <pc:sldMkLst>
          <pc:docMk/>
          <pc:sldMk cId="3394378718" sldId="256"/>
        </pc:sldMkLst>
        <pc:spChg chg="del mod">
          <ac:chgData name="SAKCHI SAH" userId="S::ss.21u10394@btech.nitdgp.ac.in::6eac143f-6671-4bab-be32-d123da47374c" providerId="AD" clId="Web-{2933EA9C-80DF-466E-8BF7-621BC30AFFF7}" dt="2022-06-13T05:29:50.101" v="10"/>
          <ac:spMkLst>
            <pc:docMk/>
            <pc:sldMk cId="3394378718" sldId="256"/>
            <ac:spMk id="4" creationId="{4108399F-55E7-BF10-9FBF-829DBA21679E}"/>
          </ac:spMkLst>
        </pc:spChg>
        <pc:spChg chg="del mod">
          <ac:chgData name="SAKCHI SAH" userId="S::ss.21u10394@btech.nitdgp.ac.in::6eac143f-6671-4bab-be32-d123da47374c" providerId="AD" clId="Web-{2933EA9C-80DF-466E-8BF7-621BC30AFFF7}" dt="2022-06-13T05:29:40.929" v="3"/>
          <ac:spMkLst>
            <pc:docMk/>
            <pc:sldMk cId="3394378718" sldId="256"/>
            <ac:spMk id="5" creationId="{B688A32A-BD67-B22F-55CF-B7C95FF25F1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0A7D9D3-BE16-4F1C-A3C8-F95BCB2A8DDB}" type="datetimeFigureOut">
              <a:rPr lang="en-IN" smtClean="0"/>
              <a:t>02-07-2022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C1BA1B-8B25-4E67-A1D1-3F731716EA79}" type="slidenum">
              <a:rPr lang="en-IN" smtClean="0"/>
              <a:t>‹#›</a:t>
            </a:fld>
            <a:endParaRPr lang="en-IN"/>
          </a:p>
        </p:txBody>
      </p:sp>
    </p:spTree>
    <p:extLst>
      <p:ext uri="{BB962C8B-B14F-4D97-AF65-F5344CB8AC3E}">
        <p14:creationId xmlns:p14="http://schemas.microsoft.com/office/powerpoint/2010/main" val="564396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B4C0BA-4C5F-4ECC-8494-E720071A1CB9}" type="datetimeFigureOut">
              <a:rPr lang="en-IN" smtClean="0"/>
              <a:t>02-07-2022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BEEC3-1D3A-477D-8BE8-34EF5659730D}" type="slidenum">
              <a:rPr lang="en-IN" smtClean="0"/>
              <a:t>‹#›</a:t>
            </a:fld>
            <a:endParaRPr lang="en-IN"/>
          </a:p>
        </p:txBody>
      </p:sp>
    </p:spTree>
    <p:extLst>
      <p:ext uri="{BB962C8B-B14F-4D97-AF65-F5344CB8AC3E}">
        <p14:creationId xmlns:p14="http://schemas.microsoft.com/office/powerpoint/2010/main" val="31430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9DE2591-8D18-4294-85C3-FE327EA1262F}" type="slidenum">
              <a:rPr lang="en-US" altLang="en-US"/>
              <a:pPr>
                <a:spcBef>
                  <a:spcPct val="0"/>
                </a:spcBef>
              </a:pPr>
              <a:t>2</a:t>
            </a:fld>
            <a:endParaRPr lang="en-US" altLang="en-US"/>
          </a:p>
        </p:txBody>
      </p:sp>
    </p:spTree>
    <p:extLst>
      <p:ext uri="{BB962C8B-B14F-4D97-AF65-F5344CB8AC3E}">
        <p14:creationId xmlns:p14="http://schemas.microsoft.com/office/powerpoint/2010/main" val="1955718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6171D48D-7957-4967-85C0-480DDC82CE1E}" type="slidenum">
              <a:rPr lang="en-US" altLang="en-US"/>
              <a:pPr eaLnBrk="1" hangingPunct="1"/>
              <a:t>39</a:t>
            </a:fld>
            <a:endParaRPr lang="en-US" altLang="en-US"/>
          </a:p>
        </p:txBody>
      </p:sp>
    </p:spTree>
    <p:extLst>
      <p:ext uri="{BB962C8B-B14F-4D97-AF65-F5344CB8AC3E}">
        <p14:creationId xmlns:p14="http://schemas.microsoft.com/office/powerpoint/2010/main" val="2905237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72530142-F7E2-4080-B5F6-664DFB01A6AC}" type="slidenum">
              <a:rPr lang="en-US" altLang="en-US"/>
              <a:pPr eaLnBrk="1" hangingPunct="1"/>
              <a:t>40</a:t>
            </a:fld>
            <a:endParaRPr lang="en-US" altLang="en-US"/>
          </a:p>
        </p:txBody>
      </p:sp>
    </p:spTree>
    <p:extLst>
      <p:ext uri="{BB962C8B-B14F-4D97-AF65-F5344CB8AC3E}">
        <p14:creationId xmlns:p14="http://schemas.microsoft.com/office/powerpoint/2010/main" val="85293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AB40756-7E5D-42BB-8280-E1D205EEEAA4}" type="slidenum">
              <a:rPr lang="en-US" altLang="en-US"/>
              <a:pPr>
                <a:spcBef>
                  <a:spcPct val="0"/>
                </a:spcBef>
              </a:pPr>
              <a:t>7</a:t>
            </a:fld>
            <a:endParaRPr lang="en-US" altLang="en-US"/>
          </a:p>
        </p:txBody>
      </p:sp>
    </p:spTree>
    <p:extLst>
      <p:ext uri="{BB962C8B-B14F-4D97-AF65-F5344CB8AC3E}">
        <p14:creationId xmlns:p14="http://schemas.microsoft.com/office/powerpoint/2010/main" val="446484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C280E7DE-E0DD-4F05-8A10-DF569479397F}" type="slidenum">
              <a:rPr lang="en-US" altLang="en-US"/>
              <a:pPr eaLnBrk="1" hangingPunct="1"/>
              <a:t>19</a:t>
            </a:fld>
            <a:endParaRPr lang="en-US" altLang="en-US"/>
          </a:p>
        </p:txBody>
      </p:sp>
    </p:spTree>
    <p:extLst>
      <p:ext uri="{BB962C8B-B14F-4D97-AF65-F5344CB8AC3E}">
        <p14:creationId xmlns:p14="http://schemas.microsoft.com/office/powerpoint/2010/main" val="276838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BE9947EA-F990-492B-B653-871A097EC2D2}" type="slidenum">
              <a:rPr lang="en-US" altLang="en-US"/>
              <a:pPr eaLnBrk="1" hangingPunct="1"/>
              <a:t>20</a:t>
            </a:fld>
            <a:endParaRPr lang="en-US" altLang="en-US"/>
          </a:p>
        </p:txBody>
      </p:sp>
    </p:spTree>
    <p:extLst>
      <p:ext uri="{BB962C8B-B14F-4D97-AF65-F5344CB8AC3E}">
        <p14:creationId xmlns:p14="http://schemas.microsoft.com/office/powerpoint/2010/main" val="1515792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7D57D7BA-788B-478D-9159-04702F6B9EFE}" type="slidenum">
              <a:rPr lang="en-US" altLang="en-US"/>
              <a:pPr eaLnBrk="1" hangingPunct="1"/>
              <a:t>22</a:t>
            </a:fld>
            <a:endParaRPr lang="en-US" altLang="en-US"/>
          </a:p>
        </p:txBody>
      </p:sp>
    </p:spTree>
    <p:extLst>
      <p:ext uri="{BB962C8B-B14F-4D97-AF65-F5344CB8AC3E}">
        <p14:creationId xmlns:p14="http://schemas.microsoft.com/office/powerpoint/2010/main" val="256769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611A4D81-FF64-4D82-B876-59DA7C22992B}" type="slidenum">
              <a:rPr lang="en-US" altLang="en-US"/>
              <a:pPr eaLnBrk="1" hangingPunct="1"/>
              <a:t>23</a:t>
            </a:fld>
            <a:endParaRPr lang="en-US" altLang="en-US"/>
          </a:p>
        </p:txBody>
      </p:sp>
    </p:spTree>
    <p:extLst>
      <p:ext uri="{BB962C8B-B14F-4D97-AF65-F5344CB8AC3E}">
        <p14:creationId xmlns:p14="http://schemas.microsoft.com/office/powerpoint/2010/main" val="332394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94E2A03B-2237-4635-8959-76E6337E0ACE}" type="slidenum">
              <a:rPr lang="en-US" altLang="en-US"/>
              <a:pPr eaLnBrk="1" hangingPunct="1"/>
              <a:t>24</a:t>
            </a:fld>
            <a:endParaRPr lang="en-US" altLang="en-US"/>
          </a:p>
        </p:txBody>
      </p:sp>
    </p:spTree>
    <p:extLst>
      <p:ext uri="{BB962C8B-B14F-4D97-AF65-F5344CB8AC3E}">
        <p14:creationId xmlns:p14="http://schemas.microsoft.com/office/powerpoint/2010/main" val="4055028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cs typeface="Arial" panose="020B0604020202020204" pitchFamily="34" charset="0"/>
            </a:endParaRPr>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031B45C7-91FA-4CFC-95F8-E04DBAC193C0}" type="slidenum">
              <a:rPr lang="en-US" altLang="en-US"/>
              <a:pPr eaLnBrk="1" hangingPunct="1"/>
              <a:t>25</a:t>
            </a:fld>
            <a:endParaRPr lang="en-US" altLang="en-US"/>
          </a:p>
        </p:txBody>
      </p:sp>
    </p:spTree>
    <p:extLst>
      <p:ext uri="{BB962C8B-B14F-4D97-AF65-F5344CB8AC3E}">
        <p14:creationId xmlns:p14="http://schemas.microsoft.com/office/powerpoint/2010/main" val="276351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err="1"/>
              <a:t>eichoic</a:t>
            </a:r>
            <a:r>
              <a:rPr lang="en-IN" sz="1200"/>
              <a:t> acids are </a:t>
            </a:r>
            <a:r>
              <a:rPr lang="en-IN" sz="1200" err="1"/>
              <a:t>polyol</a:t>
            </a:r>
            <a:r>
              <a:rPr lang="en-IN" sz="1200"/>
              <a:t> phosphate polymers bearing a strong negative charge. They are covalently linked to the peptidoglycan in some Gram-positive bacteria. </a:t>
            </a:r>
            <a:r>
              <a:rPr lang="en-IN" sz="1200" b="1"/>
              <a:t>They are strongly antigenic, but are generally absent in Gram-negative bacteria.</a:t>
            </a:r>
          </a:p>
          <a:p>
            <a:endParaRPr lang="en-IN"/>
          </a:p>
        </p:txBody>
      </p:sp>
      <p:sp>
        <p:nvSpPr>
          <p:cNvPr id="4" name="Slide Number Placeholder 3"/>
          <p:cNvSpPr>
            <a:spLocks noGrp="1"/>
          </p:cNvSpPr>
          <p:nvPr>
            <p:ph type="sldNum" sz="quarter" idx="10"/>
          </p:nvPr>
        </p:nvSpPr>
        <p:spPr/>
        <p:txBody>
          <a:bodyPr/>
          <a:lstStyle/>
          <a:p>
            <a:fld id="{C4DBEEC3-1D3A-477D-8BE8-34EF5659730D}" type="slidenum">
              <a:rPr lang="en-IN" smtClean="0"/>
              <a:t>36</a:t>
            </a:fld>
            <a:endParaRPr lang="en-IN"/>
          </a:p>
        </p:txBody>
      </p:sp>
    </p:spTree>
    <p:extLst>
      <p:ext uri="{BB962C8B-B14F-4D97-AF65-F5344CB8AC3E}">
        <p14:creationId xmlns:p14="http://schemas.microsoft.com/office/powerpoint/2010/main" val="1397205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66EE6E0-220D-41E8-AF26-F84DB37D8848}" type="datetimeFigureOut">
              <a:rPr lang="en-IN" smtClean="0"/>
              <a:t>02-07-2022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2703532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6EE6E0-220D-41E8-AF26-F84DB37D8848}" type="datetimeFigureOut">
              <a:rPr lang="en-IN" smtClean="0"/>
              <a:t>02-07-2022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293582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6EE6E0-220D-41E8-AF26-F84DB37D8848}" type="datetimeFigureOut">
              <a:rPr lang="en-IN" smtClean="0"/>
              <a:t>02-07-2022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301219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09600" y="1600201"/>
            <a:ext cx="53848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6197600" y="1600200"/>
            <a:ext cx="5384800" cy="21859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197600" y="3938589"/>
            <a:ext cx="5384800" cy="218757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4"/>
          <p:cNvSpPr>
            <a:spLocks noGrp="1" noChangeArrowheads="1"/>
          </p:cNvSpPr>
          <p:nvPr>
            <p:ph type="dt" sz="half" idx="10"/>
          </p:nvPr>
        </p:nvSpPr>
        <p:spPr/>
        <p:txBody>
          <a:bodyPr/>
          <a:lstStyle>
            <a:lvl1pPr>
              <a:defRPr/>
            </a:lvl1pPr>
          </a:lstStyle>
          <a:p>
            <a:pPr>
              <a:defRPr/>
            </a:pPr>
            <a:endParaRPr lang="en-US" altLang="zh-TW"/>
          </a:p>
        </p:txBody>
      </p:sp>
      <p:sp>
        <p:nvSpPr>
          <p:cNvPr id="7" name="Rectangle 5"/>
          <p:cNvSpPr>
            <a:spLocks noGrp="1" noChangeArrowheads="1"/>
          </p:cNvSpPr>
          <p:nvPr>
            <p:ph type="ftr" sz="quarter" idx="11"/>
          </p:nvPr>
        </p:nvSpPr>
        <p:spPr/>
        <p:txBody>
          <a:bodyPr/>
          <a:lstStyle>
            <a:lvl1pPr>
              <a:defRPr/>
            </a:lvl1pPr>
          </a:lstStyle>
          <a:p>
            <a:pPr>
              <a:defRPr/>
            </a:pPr>
            <a:endParaRPr lang="en-US" altLang="zh-TW"/>
          </a:p>
        </p:txBody>
      </p:sp>
      <p:sp>
        <p:nvSpPr>
          <p:cNvPr id="8" name="Rectangle 6"/>
          <p:cNvSpPr>
            <a:spLocks noGrp="1" noChangeArrowheads="1"/>
          </p:cNvSpPr>
          <p:nvPr>
            <p:ph type="sldNum" sz="quarter" idx="12"/>
          </p:nvPr>
        </p:nvSpPr>
        <p:spPr/>
        <p:txBody>
          <a:bodyPr/>
          <a:lstStyle>
            <a:lvl1pPr>
              <a:defRPr/>
            </a:lvl1pPr>
          </a:lstStyle>
          <a:p>
            <a:fld id="{DB2A129C-2A58-4B6D-A868-88B493F78B39}" type="slidenum">
              <a:rPr lang="en-US" altLang="zh-TW"/>
              <a:pPr/>
              <a:t>‹#›</a:t>
            </a:fld>
            <a:endParaRPr lang="en-US" altLang="zh-TW"/>
          </a:p>
        </p:txBody>
      </p:sp>
    </p:spTree>
    <p:extLst>
      <p:ext uri="{BB962C8B-B14F-4D97-AF65-F5344CB8AC3E}">
        <p14:creationId xmlns:p14="http://schemas.microsoft.com/office/powerpoint/2010/main" val="2774610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標題及表格">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p>
            <a:r>
              <a:rPr lang="zh-TW" altLang="en-US"/>
              <a:t>按一下以編輯母片標題樣式</a:t>
            </a:r>
          </a:p>
        </p:txBody>
      </p:sp>
      <p:sp>
        <p:nvSpPr>
          <p:cNvPr id="3" name="表格版面配置區 2"/>
          <p:cNvSpPr>
            <a:spLocks noGrp="1"/>
          </p:cNvSpPr>
          <p:nvPr>
            <p:ph type="tbl" idx="1"/>
          </p:nvPr>
        </p:nvSpPr>
        <p:spPr>
          <a:xfrm>
            <a:off x="609600" y="1600201"/>
            <a:ext cx="10972800" cy="4525963"/>
          </a:xfrm>
        </p:spPr>
        <p:txBody>
          <a:bodyPr/>
          <a:lstStyle/>
          <a:p>
            <a:pPr lvl="0"/>
            <a:endParaRPr lang="zh-TW"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TW"/>
          </a:p>
        </p:txBody>
      </p:sp>
      <p:sp>
        <p:nvSpPr>
          <p:cNvPr id="5" name="Rectangle 5"/>
          <p:cNvSpPr>
            <a:spLocks noGrp="1" noChangeArrowheads="1"/>
          </p:cNvSpPr>
          <p:nvPr>
            <p:ph type="ftr" sz="quarter" idx="11"/>
          </p:nvPr>
        </p:nvSpPr>
        <p:spPr/>
        <p:txBody>
          <a:bodyPr/>
          <a:lstStyle>
            <a:lvl1pPr>
              <a:defRPr/>
            </a:lvl1pPr>
          </a:lstStyle>
          <a:p>
            <a:pPr>
              <a:defRPr/>
            </a:pPr>
            <a:endParaRPr lang="en-US" altLang="zh-TW"/>
          </a:p>
        </p:txBody>
      </p:sp>
      <p:sp>
        <p:nvSpPr>
          <p:cNvPr id="6" name="Rectangle 6"/>
          <p:cNvSpPr>
            <a:spLocks noGrp="1" noChangeArrowheads="1"/>
          </p:cNvSpPr>
          <p:nvPr>
            <p:ph type="sldNum" sz="quarter" idx="12"/>
          </p:nvPr>
        </p:nvSpPr>
        <p:spPr/>
        <p:txBody>
          <a:bodyPr/>
          <a:lstStyle>
            <a:lvl1pPr>
              <a:defRPr/>
            </a:lvl1pPr>
          </a:lstStyle>
          <a:p>
            <a:fld id="{2D3E4A7F-2468-4607-8DB0-45F17B646DBC}" type="slidenum">
              <a:rPr lang="en-US" altLang="zh-TW"/>
              <a:pPr/>
              <a:t>‹#›</a:t>
            </a:fld>
            <a:endParaRPr lang="en-US" altLang="zh-TW"/>
          </a:p>
        </p:txBody>
      </p:sp>
    </p:spTree>
    <p:extLst>
      <p:ext uri="{BB962C8B-B14F-4D97-AF65-F5344CB8AC3E}">
        <p14:creationId xmlns:p14="http://schemas.microsoft.com/office/powerpoint/2010/main" val="3704731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66EE6E0-220D-41E8-AF26-F84DB37D8848}" type="datetimeFigureOut">
              <a:rPr lang="en-IN" smtClean="0"/>
              <a:t>02-07-2022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1446713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6EE6E0-220D-41E8-AF26-F84DB37D8848}" type="datetimeFigureOut">
              <a:rPr lang="en-IN" smtClean="0"/>
              <a:t>02-07-2022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2860187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66EE6E0-220D-41E8-AF26-F84DB37D8848}" type="datetimeFigureOut">
              <a:rPr lang="en-IN" smtClean="0"/>
              <a:t>02-07-2022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268313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66EE6E0-220D-41E8-AF26-F84DB37D8848}" type="datetimeFigureOut">
              <a:rPr lang="en-IN" smtClean="0"/>
              <a:t>02-07-2022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3628997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66EE6E0-220D-41E8-AF26-F84DB37D8848}" type="datetimeFigureOut">
              <a:rPr lang="en-IN" smtClean="0"/>
              <a:t>02-07-2022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542131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6EE6E0-220D-41E8-AF26-F84DB37D8848}" type="datetimeFigureOut">
              <a:rPr lang="en-IN" smtClean="0"/>
              <a:t>02-07-2022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3403895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6EE6E0-220D-41E8-AF26-F84DB37D8848}" type="datetimeFigureOut">
              <a:rPr lang="en-IN" smtClean="0"/>
              <a:t>02-07-2022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976806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6EE6E0-220D-41E8-AF26-F84DB37D8848}" type="datetimeFigureOut">
              <a:rPr lang="en-IN" smtClean="0"/>
              <a:t>02-07-2022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CCBC835-277A-4D3E-BAAD-CACC8FDF47D6}" type="slidenum">
              <a:rPr lang="en-IN" smtClean="0"/>
              <a:t>‹#›</a:t>
            </a:fld>
            <a:endParaRPr lang="en-IN"/>
          </a:p>
        </p:txBody>
      </p:sp>
    </p:spTree>
    <p:extLst>
      <p:ext uri="{BB962C8B-B14F-4D97-AF65-F5344CB8AC3E}">
        <p14:creationId xmlns:p14="http://schemas.microsoft.com/office/powerpoint/2010/main" val="820001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6EE6E0-220D-41E8-AF26-F84DB37D8848}" type="datetimeFigureOut">
              <a:rPr lang="en-IN" smtClean="0"/>
              <a:t>02-07-2022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BC835-277A-4D3E-BAAD-CACC8FDF47D6}" type="slidenum">
              <a:rPr lang="en-IN" smtClean="0"/>
              <a:t>‹#›</a:t>
            </a:fld>
            <a:endParaRPr lang="en-IN"/>
          </a:p>
        </p:txBody>
      </p:sp>
    </p:spTree>
    <p:extLst>
      <p:ext uri="{BB962C8B-B14F-4D97-AF65-F5344CB8AC3E}">
        <p14:creationId xmlns:p14="http://schemas.microsoft.com/office/powerpoint/2010/main" val="40878790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43979"/>
            <a:ext cx="9144000" cy="2387600"/>
          </a:xfrm>
        </p:spPr>
        <p:txBody>
          <a:bodyPr>
            <a:normAutofit/>
          </a:bodyPr>
          <a:lstStyle/>
          <a:p>
            <a:r>
              <a:rPr lang="en-IN" sz="5400"/>
              <a:t>Module 3</a:t>
            </a:r>
          </a:p>
        </p:txBody>
      </p:sp>
      <p:sp>
        <p:nvSpPr>
          <p:cNvPr id="3" name="Subtitle 2"/>
          <p:cNvSpPr>
            <a:spLocks noGrp="1"/>
          </p:cNvSpPr>
          <p:nvPr>
            <p:ph type="subTitle" idx="1"/>
          </p:nvPr>
        </p:nvSpPr>
        <p:spPr>
          <a:xfrm>
            <a:off x="1524000" y="3223654"/>
            <a:ext cx="9144000" cy="1655762"/>
          </a:xfrm>
        </p:spPr>
        <p:txBody>
          <a:bodyPr>
            <a:normAutofit/>
          </a:bodyPr>
          <a:lstStyle/>
          <a:p>
            <a:r>
              <a:rPr lang="en-IN" sz="6000" b="1">
                <a:solidFill>
                  <a:srgbClr val="0000FF"/>
                </a:solidFill>
              </a:rPr>
              <a:t>Microbiology</a:t>
            </a:r>
          </a:p>
        </p:txBody>
      </p:sp>
    </p:spTree>
    <p:extLst>
      <p:ext uri="{BB962C8B-B14F-4D97-AF65-F5344CB8AC3E}">
        <p14:creationId xmlns:p14="http://schemas.microsoft.com/office/powerpoint/2010/main" val="3394378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ve Kingdoms&#10; "/>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8296" t="6478" r="7176" b="6663"/>
          <a:stretch/>
        </p:blipFill>
        <p:spPr bwMode="auto">
          <a:xfrm>
            <a:off x="7507238" y="1081360"/>
            <a:ext cx="4319452" cy="37795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81990" y="1154880"/>
            <a:ext cx="5823761" cy="3970318"/>
          </a:xfrm>
          <a:prstGeom prst="rect">
            <a:avLst/>
          </a:prstGeom>
        </p:spPr>
        <p:txBody>
          <a:bodyPr wrap="square">
            <a:spAutoFit/>
          </a:bodyPr>
          <a:lstStyle/>
          <a:p>
            <a:pPr marL="285750" indent="-285750">
              <a:buFont typeface="Arial" panose="020B0604020202020204" pitchFamily="34" charset="0"/>
              <a:buChar char="•"/>
            </a:pPr>
            <a:r>
              <a:rPr lang="en-IN" sz="2800">
                <a:solidFill>
                  <a:srgbClr val="0000FF"/>
                </a:solidFill>
              </a:rPr>
              <a:t>1967, Robert Whittaker introduced the </a:t>
            </a:r>
            <a:r>
              <a:rPr lang="en-IN" sz="2800" b="1">
                <a:solidFill>
                  <a:srgbClr val="FF0000"/>
                </a:solidFill>
              </a:rPr>
              <a:t>five-kingdom classification system</a:t>
            </a:r>
            <a:r>
              <a:rPr lang="en-IN" sz="2800">
                <a:solidFill>
                  <a:srgbClr val="FF0000"/>
                </a:solidFill>
              </a:rPr>
              <a:t>.</a:t>
            </a:r>
          </a:p>
          <a:p>
            <a:pPr marL="285750" indent="-285750">
              <a:buFont typeface="Arial" panose="020B0604020202020204" pitchFamily="34" charset="0"/>
              <a:buChar char="•"/>
            </a:pPr>
            <a:r>
              <a:rPr lang="en-IN" sz="2800">
                <a:solidFill>
                  <a:srgbClr val="0000FF"/>
                </a:solidFill>
              </a:rPr>
              <a:t>In 1988, </a:t>
            </a:r>
            <a:r>
              <a:rPr lang="en-IN" sz="2800" err="1">
                <a:solidFill>
                  <a:srgbClr val="0000FF"/>
                </a:solidFill>
              </a:rPr>
              <a:t>Margulis</a:t>
            </a:r>
            <a:r>
              <a:rPr lang="en-IN" sz="2800">
                <a:solidFill>
                  <a:srgbClr val="0000FF"/>
                </a:solidFill>
              </a:rPr>
              <a:t> and Schwartz modified the five-kingdom classification of Whittaker.</a:t>
            </a:r>
          </a:p>
          <a:p>
            <a:pPr marL="285750" indent="-285750">
              <a:buFont typeface="Arial" panose="020B0604020202020204" pitchFamily="34" charset="0"/>
              <a:buChar char="•"/>
            </a:pPr>
            <a:r>
              <a:rPr lang="en-IN" sz="2800">
                <a:solidFill>
                  <a:srgbClr val="0000FF"/>
                </a:solidFill>
              </a:rPr>
              <a:t> They considered genetics along with cellular organization and mode of nutrition in classification.</a:t>
            </a:r>
          </a:p>
        </p:txBody>
      </p:sp>
    </p:spTree>
    <p:extLst>
      <p:ext uri="{BB962C8B-B14F-4D97-AF65-F5344CB8AC3E}">
        <p14:creationId xmlns:p14="http://schemas.microsoft.com/office/powerpoint/2010/main" val="253177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6475"/>
          </a:xfrm>
        </p:spPr>
        <p:txBody>
          <a:bodyPr/>
          <a:lstStyle/>
          <a:p>
            <a:r>
              <a:rPr lang="en-IN" b="1">
                <a:solidFill>
                  <a:srgbClr val="0000FF"/>
                </a:solidFill>
              </a:rPr>
              <a:t>1. KINGDOM MONERA</a:t>
            </a:r>
          </a:p>
        </p:txBody>
      </p:sp>
      <p:sp>
        <p:nvSpPr>
          <p:cNvPr id="3" name="Content Placeholder 2"/>
          <p:cNvSpPr>
            <a:spLocks noGrp="1"/>
          </p:cNvSpPr>
          <p:nvPr>
            <p:ph idx="1"/>
          </p:nvPr>
        </p:nvSpPr>
        <p:spPr>
          <a:xfrm>
            <a:off x="885497" y="1841390"/>
            <a:ext cx="10515600" cy="4351338"/>
          </a:xfrm>
        </p:spPr>
        <p:txBody>
          <a:bodyPr/>
          <a:lstStyle/>
          <a:p>
            <a:pPr marL="0" indent="0">
              <a:buNone/>
            </a:pPr>
            <a:r>
              <a:rPr lang="en-IN" b="1"/>
              <a:t> It includes prokaryotic organism  (INCLUDES: </a:t>
            </a:r>
            <a:r>
              <a:rPr lang="en-IN" b="1" err="1"/>
              <a:t>Archaebacteria</a:t>
            </a:r>
            <a:r>
              <a:rPr lang="en-IN" b="1"/>
              <a:t>: </a:t>
            </a:r>
            <a:r>
              <a:rPr lang="en-IN"/>
              <a:t>can live in the most extreme environmental conditions</a:t>
            </a:r>
            <a:r>
              <a:rPr lang="en-IN" b="1"/>
              <a:t> </a:t>
            </a:r>
            <a:r>
              <a:rPr lang="en-IN"/>
              <a:t>and</a:t>
            </a:r>
            <a:r>
              <a:rPr lang="en-IN" b="1"/>
              <a:t> Eubacteria: </a:t>
            </a:r>
            <a:r>
              <a:rPr lang="en-IN"/>
              <a:t>Is also called the true bacteria</a:t>
            </a:r>
            <a:r>
              <a:rPr lang="en-IN" b="1"/>
              <a:t>)</a:t>
            </a:r>
          </a:p>
          <a:p>
            <a:pPr marL="0" indent="0">
              <a:buNone/>
            </a:pPr>
            <a:br>
              <a:rPr lang="en-IN"/>
            </a:br>
            <a:r>
              <a:rPr lang="en-IN" b="1">
                <a:solidFill>
                  <a:srgbClr val="0000FF"/>
                </a:solidFill>
              </a:rPr>
              <a:t> Characteristics</a:t>
            </a:r>
          </a:p>
          <a:p>
            <a:r>
              <a:rPr lang="en-IN"/>
              <a:t>a. prokaryotic cells</a:t>
            </a:r>
          </a:p>
          <a:p>
            <a:r>
              <a:rPr lang="en-IN"/>
              <a:t>b. unicellular</a:t>
            </a:r>
          </a:p>
          <a:p>
            <a:r>
              <a:rPr lang="en-IN"/>
              <a:t>c. autotrophic or heterotrophic</a:t>
            </a:r>
          </a:p>
          <a:p>
            <a:r>
              <a:rPr lang="en-IN"/>
              <a:t>d. asexual reproduction</a:t>
            </a:r>
          </a:p>
        </p:txBody>
      </p:sp>
    </p:spTree>
    <p:extLst>
      <p:ext uri="{BB962C8B-B14F-4D97-AF65-F5344CB8AC3E}">
        <p14:creationId xmlns:p14="http://schemas.microsoft.com/office/powerpoint/2010/main" val="3460475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solidFill>
                  <a:srgbClr val="0000FF"/>
                </a:solidFill>
              </a:rPr>
              <a:t>KINGDOM MONERA contd. </a:t>
            </a:r>
          </a:p>
        </p:txBody>
      </p:sp>
      <p:sp>
        <p:nvSpPr>
          <p:cNvPr id="3" name="Content Placeholder 2"/>
          <p:cNvSpPr>
            <a:spLocks noGrp="1"/>
          </p:cNvSpPr>
          <p:nvPr>
            <p:ph idx="1"/>
          </p:nvPr>
        </p:nvSpPr>
        <p:spPr/>
        <p:txBody>
          <a:bodyPr>
            <a:normAutofit/>
          </a:bodyPr>
          <a:lstStyle/>
          <a:p>
            <a:r>
              <a:rPr lang="en-IN" sz="3600" err="1"/>
              <a:t>Archaebacteria</a:t>
            </a:r>
            <a:r>
              <a:rPr lang="en-IN" sz="3600"/>
              <a:t>: can live in very hot, acid habitats of 60-80°C and pH 2-4, like the a hot springs</a:t>
            </a:r>
          </a:p>
          <a:p>
            <a:r>
              <a:rPr lang="en-IN" sz="3600"/>
              <a:t>Eubacteria are more modern bacteria : inhabit nearly every known habitat</a:t>
            </a:r>
          </a:p>
          <a:p>
            <a:r>
              <a:rPr lang="en-IN" sz="3600"/>
              <a:t>Consumers, producers, decomposers </a:t>
            </a:r>
          </a:p>
          <a:p>
            <a:r>
              <a:rPr lang="en-IN" sz="3600"/>
              <a:t>Some causes diseases but most are harmless.</a:t>
            </a:r>
          </a:p>
          <a:p>
            <a:endParaRPr lang="en-IN" sz="3600"/>
          </a:p>
        </p:txBody>
      </p:sp>
    </p:spTree>
    <p:extLst>
      <p:ext uri="{BB962C8B-B14F-4D97-AF65-F5344CB8AC3E}">
        <p14:creationId xmlns:p14="http://schemas.microsoft.com/office/powerpoint/2010/main" val="2033187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8098"/>
          </a:xfrm>
        </p:spPr>
        <p:txBody>
          <a:bodyPr>
            <a:normAutofit fontScale="90000"/>
          </a:bodyPr>
          <a:lstStyle/>
          <a:p>
            <a:r>
              <a:rPr lang="en-IN" b="1">
                <a:solidFill>
                  <a:srgbClr val="0000FF"/>
                </a:solidFill>
              </a:rPr>
              <a:t>2. KINGDOM PROTISTA</a:t>
            </a:r>
            <a:br>
              <a:rPr lang="en-IN" b="1">
                <a:solidFill>
                  <a:srgbClr val="0000FF"/>
                </a:solidFill>
              </a:rPr>
            </a:br>
            <a:endParaRPr lang="en-IN" b="1">
              <a:solidFill>
                <a:srgbClr val="0000FF"/>
              </a:solidFill>
            </a:endParaRPr>
          </a:p>
        </p:txBody>
      </p:sp>
      <p:sp>
        <p:nvSpPr>
          <p:cNvPr id="3" name="Content Placeholder 2"/>
          <p:cNvSpPr>
            <a:spLocks noGrp="1"/>
          </p:cNvSpPr>
          <p:nvPr>
            <p:ph idx="1"/>
          </p:nvPr>
        </p:nvSpPr>
        <p:spPr>
          <a:xfrm>
            <a:off x="838200" y="1071154"/>
            <a:ext cx="10515600" cy="5105809"/>
          </a:xfrm>
        </p:spPr>
        <p:txBody>
          <a:bodyPr>
            <a:normAutofit/>
          </a:bodyPr>
          <a:lstStyle/>
          <a:p>
            <a:r>
              <a:rPr lang="en-IN" b="1"/>
              <a:t>Characteristics</a:t>
            </a:r>
          </a:p>
          <a:p>
            <a:pPr marL="0" indent="0">
              <a:buNone/>
            </a:pPr>
            <a:r>
              <a:rPr lang="en-IN"/>
              <a:t>a. eukaryotic cells</a:t>
            </a:r>
          </a:p>
          <a:p>
            <a:pPr marL="0" indent="0">
              <a:buNone/>
            </a:pPr>
            <a:r>
              <a:rPr lang="en-IN"/>
              <a:t>b. mostly unicellular and generally larger than prokaryotes </a:t>
            </a:r>
          </a:p>
          <a:p>
            <a:pPr marL="0" indent="0">
              <a:buNone/>
            </a:pPr>
            <a:r>
              <a:rPr lang="en-IN"/>
              <a:t>c. heterotrophic or autotrophic</a:t>
            </a:r>
          </a:p>
          <a:p>
            <a:pPr marL="0" indent="0">
              <a:buNone/>
            </a:pPr>
            <a:r>
              <a:rPr lang="en-IN"/>
              <a:t>d. asexual reproduction</a:t>
            </a:r>
          </a:p>
          <a:p>
            <a:r>
              <a:rPr lang="en-IN"/>
              <a:t>There are three main type of Protista</a:t>
            </a:r>
          </a:p>
          <a:p>
            <a:pPr marL="0" indent="0">
              <a:buNone/>
            </a:pPr>
            <a:r>
              <a:rPr lang="en-IN"/>
              <a:t>1. Algae</a:t>
            </a:r>
          </a:p>
          <a:p>
            <a:pPr marL="0" indent="0">
              <a:buNone/>
            </a:pPr>
            <a:r>
              <a:rPr lang="en-IN"/>
              <a:t>2.Protozonas</a:t>
            </a:r>
          </a:p>
        </p:txBody>
      </p:sp>
    </p:spTree>
    <p:extLst>
      <p:ext uri="{BB962C8B-B14F-4D97-AF65-F5344CB8AC3E}">
        <p14:creationId xmlns:p14="http://schemas.microsoft.com/office/powerpoint/2010/main" val="1879287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28098"/>
          </a:xfrm>
        </p:spPr>
        <p:txBody>
          <a:bodyPr>
            <a:normAutofit fontScale="90000"/>
          </a:bodyPr>
          <a:lstStyle/>
          <a:p>
            <a:r>
              <a:rPr lang="en-IN" b="1">
                <a:solidFill>
                  <a:srgbClr val="0000FF"/>
                </a:solidFill>
              </a:rPr>
              <a:t>3. KINGDOM FUNGI</a:t>
            </a:r>
            <a:br>
              <a:rPr lang="en-IN" b="1">
                <a:solidFill>
                  <a:srgbClr val="0000FF"/>
                </a:solidFill>
              </a:rPr>
            </a:br>
            <a:endParaRPr lang="en-IN" b="1">
              <a:solidFill>
                <a:srgbClr val="0000FF"/>
              </a:solidFill>
            </a:endParaRPr>
          </a:p>
        </p:txBody>
      </p:sp>
      <p:sp>
        <p:nvSpPr>
          <p:cNvPr id="3" name="Content Placeholder 2"/>
          <p:cNvSpPr>
            <a:spLocks noGrp="1"/>
          </p:cNvSpPr>
          <p:nvPr>
            <p:ph idx="1"/>
          </p:nvPr>
        </p:nvSpPr>
        <p:spPr>
          <a:xfrm>
            <a:off x="838200" y="1293223"/>
            <a:ext cx="10515600" cy="4883740"/>
          </a:xfrm>
        </p:spPr>
        <p:txBody>
          <a:bodyPr>
            <a:normAutofit/>
          </a:bodyPr>
          <a:lstStyle/>
          <a:p>
            <a:pPr marL="0" indent="0">
              <a:buNone/>
            </a:pPr>
            <a:r>
              <a:rPr lang="en-IN"/>
              <a:t> </a:t>
            </a:r>
            <a:r>
              <a:rPr lang="en-IN" b="1"/>
              <a:t>Characteristics</a:t>
            </a:r>
          </a:p>
          <a:p>
            <a:pPr marL="0" indent="0">
              <a:buNone/>
            </a:pPr>
            <a:r>
              <a:rPr lang="en-IN"/>
              <a:t>a. eukaryotic cells</a:t>
            </a:r>
          </a:p>
          <a:p>
            <a:pPr marL="0" indent="0">
              <a:buNone/>
            </a:pPr>
            <a:r>
              <a:rPr lang="en-IN"/>
              <a:t>b. unicellular or multicellular</a:t>
            </a:r>
          </a:p>
          <a:p>
            <a:pPr marL="0" indent="0">
              <a:buNone/>
            </a:pPr>
            <a:r>
              <a:rPr lang="en-IN"/>
              <a:t>c. heterotrophic *external digestion</a:t>
            </a:r>
          </a:p>
          <a:p>
            <a:pPr marL="0" indent="0">
              <a:buNone/>
            </a:pPr>
            <a:r>
              <a:rPr lang="en-IN"/>
              <a:t>d. mostly asexual reproduction</a:t>
            </a:r>
          </a:p>
          <a:p>
            <a:pPr marL="0" indent="0">
              <a:buNone/>
            </a:pPr>
            <a:r>
              <a:rPr lang="en-IN"/>
              <a:t>e. They live on organic materials, secrete digestive enzymes and absorb small organic molecules formed by the digestion by enzymes.</a:t>
            </a:r>
          </a:p>
          <a:p>
            <a:pPr marL="0" indent="0">
              <a:buNone/>
            </a:pPr>
            <a:r>
              <a:rPr lang="en-IN"/>
              <a:t>f. Most fungi are </a:t>
            </a:r>
            <a:r>
              <a:rPr lang="en-IN" b="1"/>
              <a:t>decomposers</a:t>
            </a:r>
            <a:r>
              <a:rPr lang="en-IN"/>
              <a:t>.</a:t>
            </a:r>
          </a:p>
          <a:p>
            <a:r>
              <a:rPr lang="en-IN"/>
              <a:t>E.g. mushrooms and </a:t>
            </a:r>
            <a:r>
              <a:rPr lang="en-IN" err="1"/>
              <a:t>molds</a:t>
            </a:r>
            <a:endParaRPr lang="en-IN"/>
          </a:p>
        </p:txBody>
      </p:sp>
    </p:spTree>
    <p:extLst>
      <p:ext uri="{BB962C8B-B14F-4D97-AF65-F5344CB8AC3E}">
        <p14:creationId xmlns:p14="http://schemas.microsoft.com/office/powerpoint/2010/main" val="546501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solidFill>
                  <a:srgbClr val="0000FF"/>
                </a:solidFill>
              </a:rPr>
              <a:t>4. KINGDOM PLANTAE</a:t>
            </a:r>
            <a:br>
              <a:rPr lang="en-IN" b="1">
                <a:solidFill>
                  <a:srgbClr val="0000FF"/>
                </a:solidFill>
              </a:rPr>
            </a:br>
            <a:endParaRPr lang="en-IN" b="1">
              <a:solidFill>
                <a:srgbClr val="0000FF"/>
              </a:solidFill>
            </a:endParaRPr>
          </a:p>
        </p:txBody>
      </p:sp>
      <p:sp>
        <p:nvSpPr>
          <p:cNvPr id="3" name="Content Placeholder 2"/>
          <p:cNvSpPr>
            <a:spLocks noGrp="1"/>
          </p:cNvSpPr>
          <p:nvPr>
            <p:ph idx="1"/>
          </p:nvPr>
        </p:nvSpPr>
        <p:spPr>
          <a:xfrm>
            <a:off x="838200" y="1254034"/>
            <a:ext cx="10515600" cy="4922929"/>
          </a:xfrm>
        </p:spPr>
        <p:txBody>
          <a:bodyPr/>
          <a:lstStyle/>
          <a:p>
            <a:pPr marL="0" indent="0">
              <a:buNone/>
            </a:pPr>
            <a:r>
              <a:rPr lang="en-IN"/>
              <a:t> </a:t>
            </a:r>
            <a:r>
              <a:rPr lang="en-IN" sz="3600" b="1"/>
              <a:t>Characteristics</a:t>
            </a:r>
          </a:p>
          <a:p>
            <a:pPr marL="0" indent="0">
              <a:buNone/>
            </a:pPr>
            <a:r>
              <a:rPr lang="en-IN" sz="3600"/>
              <a:t>a. eukaryotic</a:t>
            </a:r>
          </a:p>
          <a:p>
            <a:pPr marL="0" indent="0">
              <a:buNone/>
            </a:pPr>
            <a:r>
              <a:rPr lang="en-IN" sz="3600"/>
              <a:t>b. multicellular</a:t>
            </a:r>
          </a:p>
          <a:p>
            <a:pPr marL="0" indent="0">
              <a:buNone/>
            </a:pPr>
            <a:r>
              <a:rPr lang="en-IN" sz="3600"/>
              <a:t>c. autotrophic</a:t>
            </a:r>
          </a:p>
          <a:p>
            <a:pPr marL="0" indent="0">
              <a:buNone/>
            </a:pPr>
            <a:r>
              <a:rPr lang="en-IN" sz="3600"/>
              <a:t>d. sexual and asexual reproduction</a:t>
            </a:r>
          </a:p>
          <a:p>
            <a:pPr marL="0" indent="0">
              <a:buNone/>
            </a:pPr>
            <a:r>
              <a:rPr lang="en-IN" sz="3600"/>
              <a:t>e.g. Mosses, ferns and flowering plants</a:t>
            </a:r>
          </a:p>
          <a:p>
            <a:endParaRPr lang="en-IN" sz="3600"/>
          </a:p>
        </p:txBody>
      </p:sp>
    </p:spTree>
    <p:extLst>
      <p:ext uri="{BB962C8B-B14F-4D97-AF65-F5344CB8AC3E}">
        <p14:creationId xmlns:p14="http://schemas.microsoft.com/office/powerpoint/2010/main" val="1036462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solidFill>
                  <a:srgbClr val="0000FF"/>
                </a:solidFill>
              </a:rPr>
              <a:t>5. KINGDOM ANIMALIA</a:t>
            </a:r>
            <a:br>
              <a:rPr lang="en-IN" b="1">
                <a:solidFill>
                  <a:srgbClr val="0000FF"/>
                </a:solidFill>
              </a:rPr>
            </a:br>
            <a:endParaRPr lang="en-IN" b="1">
              <a:solidFill>
                <a:srgbClr val="0000FF"/>
              </a:solidFill>
            </a:endParaRPr>
          </a:p>
        </p:txBody>
      </p:sp>
      <p:sp>
        <p:nvSpPr>
          <p:cNvPr id="3" name="Content Placeholder 2"/>
          <p:cNvSpPr>
            <a:spLocks noGrp="1"/>
          </p:cNvSpPr>
          <p:nvPr>
            <p:ph idx="1"/>
          </p:nvPr>
        </p:nvSpPr>
        <p:spPr/>
        <p:txBody>
          <a:bodyPr>
            <a:normAutofit/>
          </a:bodyPr>
          <a:lstStyle/>
          <a:p>
            <a:pPr marL="0" indent="0">
              <a:buNone/>
            </a:pPr>
            <a:r>
              <a:rPr lang="en-IN" sz="3600" b="1"/>
              <a:t>Characteristics</a:t>
            </a:r>
          </a:p>
          <a:p>
            <a:pPr marL="514350" indent="-514350">
              <a:buAutoNum type="alphaLcPeriod"/>
            </a:pPr>
            <a:r>
              <a:rPr lang="en-IN" sz="3600"/>
              <a:t>Eukaryotic</a:t>
            </a:r>
          </a:p>
          <a:p>
            <a:pPr marL="514350" indent="-514350">
              <a:buAutoNum type="alphaLcPeriod"/>
            </a:pPr>
            <a:r>
              <a:rPr lang="en-IN" sz="3600"/>
              <a:t>Multicellular</a:t>
            </a:r>
          </a:p>
          <a:p>
            <a:pPr marL="514350" indent="-514350">
              <a:buAutoNum type="alphaLcPeriod"/>
            </a:pPr>
            <a:r>
              <a:rPr lang="en-IN" sz="3600"/>
              <a:t>heterotrophic*internal digestion</a:t>
            </a:r>
          </a:p>
          <a:p>
            <a:pPr marL="514350" indent="-514350">
              <a:buAutoNum type="alphaLcPeriod"/>
            </a:pPr>
            <a:r>
              <a:rPr lang="en-IN" sz="3600"/>
              <a:t>Sexual reproduction</a:t>
            </a:r>
            <a:br>
              <a:rPr lang="en-IN" sz="3600"/>
            </a:br>
            <a:endParaRPr lang="en-IN" sz="3600"/>
          </a:p>
        </p:txBody>
      </p:sp>
    </p:spTree>
    <p:extLst>
      <p:ext uri="{BB962C8B-B14F-4D97-AF65-F5344CB8AC3E}">
        <p14:creationId xmlns:p14="http://schemas.microsoft.com/office/powerpoint/2010/main" val="2711984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ive kingdom Classif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87" y="0"/>
            <a:ext cx="11832880" cy="6762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46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81200" y="277814"/>
            <a:ext cx="8229600" cy="1017587"/>
          </a:xfrm>
        </p:spPr>
        <p:txBody>
          <a:bodyPr>
            <a:normAutofit/>
          </a:bodyPr>
          <a:lstStyle/>
          <a:p>
            <a:pPr algn="ctr" eaLnBrk="1" hangingPunct="1"/>
            <a:r>
              <a:rPr lang="en-US" altLang="en-US" sz="4800" b="1">
                <a:solidFill>
                  <a:srgbClr val="FF0000"/>
                </a:solidFill>
                <a:cs typeface="Traditional Arabic" pitchFamily="18" charset="-78"/>
              </a:rPr>
              <a:t>Bacteria</a:t>
            </a:r>
          </a:p>
        </p:txBody>
      </p:sp>
      <p:sp>
        <p:nvSpPr>
          <p:cNvPr id="16387" name="Rectangle 3"/>
          <p:cNvSpPr>
            <a:spLocks noGrp="1" noChangeArrowheads="1"/>
          </p:cNvSpPr>
          <p:nvPr>
            <p:ph idx="1"/>
          </p:nvPr>
        </p:nvSpPr>
        <p:spPr>
          <a:xfrm>
            <a:off x="98096" y="1223871"/>
            <a:ext cx="12005734" cy="4792133"/>
          </a:xfrm>
        </p:spPr>
        <p:txBody>
          <a:bodyPr>
            <a:normAutofit/>
          </a:bodyPr>
          <a:lstStyle/>
          <a:p>
            <a:pPr algn="just" eaLnBrk="1" hangingPunct="1">
              <a:lnSpc>
                <a:spcPct val="90000"/>
              </a:lnSpc>
            </a:pPr>
            <a:r>
              <a:rPr lang="en-US" altLang="en-US" sz="4000" b="1">
                <a:cs typeface="Majalla UI"/>
              </a:rPr>
              <a:t>Bacteria</a:t>
            </a:r>
            <a:r>
              <a:rPr lang="en-US" altLang="en-US" sz="4000">
                <a:cs typeface="Majalla UI"/>
              </a:rPr>
              <a:t> are unicellular microorganisms..</a:t>
            </a:r>
            <a:r>
              <a:rPr lang="en-US" altLang="en-US" sz="4000">
                <a:solidFill>
                  <a:srgbClr val="003399"/>
                </a:solidFill>
                <a:cs typeface="Majalla UI"/>
              </a:rPr>
              <a:t> </a:t>
            </a:r>
          </a:p>
          <a:p>
            <a:pPr algn="just" eaLnBrk="1" hangingPunct="1">
              <a:lnSpc>
                <a:spcPct val="90000"/>
              </a:lnSpc>
            </a:pPr>
            <a:r>
              <a:rPr lang="en-US" altLang="en-US" sz="4000">
                <a:cs typeface="Majalla UI"/>
              </a:rPr>
              <a:t>Size(0.2</a:t>
            </a:r>
            <a:r>
              <a:rPr lang="el-GR" altLang="en-US" sz="4000">
                <a:cs typeface="Majalla UI"/>
              </a:rPr>
              <a:t>μ</a:t>
            </a:r>
            <a:r>
              <a:rPr lang="en-US" altLang="en-US" sz="4000">
                <a:cs typeface="Majalla UI"/>
              </a:rPr>
              <a:t>m Diameter, 0.2-10</a:t>
            </a:r>
            <a:r>
              <a:rPr lang="el-GR" altLang="en-US" sz="4000">
                <a:cs typeface="Majalla UI"/>
              </a:rPr>
              <a:t>μ</a:t>
            </a:r>
            <a:r>
              <a:rPr lang="en-US" altLang="en-US" sz="4000">
                <a:cs typeface="Majalla UI"/>
              </a:rPr>
              <a:t>m Length)</a:t>
            </a:r>
            <a:r>
              <a:rPr lang="en-US" altLang="en-US" sz="4000">
                <a:solidFill>
                  <a:srgbClr val="003399"/>
                </a:solidFill>
                <a:cs typeface="Majalla UI"/>
              </a:rPr>
              <a:t> </a:t>
            </a:r>
            <a:r>
              <a:rPr lang="en-US" altLang="en-US" sz="4000">
                <a:cs typeface="Majalla UI"/>
              </a:rPr>
              <a:t>having a variety of shapes.</a:t>
            </a:r>
          </a:p>
          <a:p>
            <a:pPr algn="just" eaLnBrk="1" hangingPunct="1">
              <a:lnSpc>
                <a:spcPct val="90000"/>
              </a:lnSpc>
            </a:pPr>
            <a:r>
              <a:rPr lang="en-US" altLang="en-US" sz="4000">
                <a:cs typeface="Majalla UI"/>
              </a:rPr>
              <a:t>Growth patterns &amp; metabolic characteristics allowing their classification. </a:t>
            </a:r>
          </a:p>
        </p:txBody>
      </p:sp>
      <p:sp>
        <p:nvSpPr>
          <p:cNvPr id="2" name="TextBox 1">
            <a:extLst>
              <a:ext uri="{FF2B5EF4-FFF2-40B4-BE49-F238E27FC236}">
                <a16:creationId xmlns:a16="http://schemas.microsoft.com/office/drawing/2014/main" id="{261666D8-0DB9-30F4-DFFA-2271817E5B1A}"/>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3634202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570186" y="541587"/>
            <a:ext cx="4143703" cy="1143000"/>
          </a:xfrm>
          <a:ln>
            <a:miter lim="800000"/>
            <a:headEnd/>
            <a:tailEnd/>
          </a:ln>
        </p:spPr>
        <p:txBody>
          <a:bodyPr>
            <a:normAutofit fontScale="90000"/>
          </a:bodyPr>
          <a:lstStyle/>
          <a:p>
            <a:pPr>
              <a:defRPr/>
            </a:pPr>
            <a:r>
              <a:rPr lang="en-US" sz="4000" b="1">
                <a:solidFill>
                  <a:srgbClr val="0000FF"/>
                </a:solidFill>
              </a:rPr>
              <a:t>The dimensions of bacteria</a:t>
            </a:r>
          </a:p>
        </p:txBody>
      </p:sp>
      <p:pic>
        <p:nvPicPr>
          <p:cNvPr id="17412" name="Picture 6" descr="taL75225_04_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2057" y="19291"/>
            <a:ext cx="4451129" cy="6873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22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a:t>Basic Classification</a:t>
            </a:r>
            <a:br>
              <a:rPr lang="en-US"/>
            </a:br>
            <a:r>
              <a:rPr lang="en-US"/>
              <a:t>Domains: ( Carl </a:t>
            </a:r>
            <a:r>
              <a:rPr lang="en-US" err="1"/>
              <a:t>Woese</a:t>
            </a:r>
            <a:r>
              <a:rPr lang="en-US"/>
              <a:t>, 1977)</a:t>
            </a:r>
          </a:p>
        </p:txBody>
      </p:sp>
      <p:sp>
        <p:nvSpPr>
          <p:cNvPr id="23555" name="Content Placeholder 2"/>
          <p:cNvSpPr>
            <a:spLocks noGrp="1"/>
          </p:cNvSpPr>
          <p:nvPr>
            <p:ph idx="1"/>
          </p:nvPr>
        </p:nvSpPr>
        <p:spPr>
          <a:xfrm>
            <a:off x="1981200" y="1905000"/>
            <a:ext cx="3810000" cy="4389438"/>
          </a:xfrm>
        </p:spPr>
        <p:txBody>
          <a:bodyPr vert="horz" lIns="91440" tIns="45720" rIns="91440" bIns="45720" rtlCol="0" anchor="t">
            <a:normAutofit/>
          </a:bodyPr>
          <a:lstStyle/>
          <a:p>
            <a:pPr eaLnBrk="1" hangingPunct="1">
              <a:lnSpc>
                <a:spcPct val="80000"/>
              </a:lnSpc>
            </a:pPr>
            <a:r>
              <a:rPr lang="en-US" altLang="en-US" sz="2400"/>
              <a:t>There are </a:t>
            </a:r>
            <a:r>
              <a:rPr lang="en-US" altLang="en-US" sz="2400" b="1">
                <a:solidFill>
                  <a:srgbClr val="FF0000"/>
                </a:solidFill>
              </a:rPr>
              <a:t>three Domains of living organisms based on their characteristics</a:t>
            </a:r>
            <a:r>
              <a:rPr lang="en-US" altLang="en-US" sz="2400"/>
              <a:t>: </a:t>
            </a:r>
          </a:p>
          <a:p>
            <a:pPr eaLnBrk="1" hangingPunct="1">
              <a:lnSpc>
                <a:spcPct val="80000"/>
              </a:lnSpc>
            </a:pPr>
            <a:endParaRPr lang="en-US" altLang="en-US" sz="2400"/>
          </a:p>
          <a:p>
            <a:pPr lvl="1" eaLnBrk="1" hangingPunct="1">
              <a:lnSpc>
                <a:spcPct val="80000"/>
              </a:lnSpc>
            </a:pPr>
            <a:r>
              <a:rPr lang="en-US" altLang="en-US" sz="2600"/>
              <a:t>Archaea (also called Archaebacteria)</a:t>
            </a:r>
            <a:endParaRPr lang="en-US" altLang="en-US" sz="2600">
              <a:cs typeface="Calibri"/>
            </a:endParaRPr>
          </a:p>
          <a:p>
            <a:pPr lvl="1" eaLnBrk="1" hangingPunct="1">
              <a:lnSpc>
                <a:spcPct val="80000"/>
              </a:lnSpc>
            </a:pPr>
            <a:endParaRPr lang="en-US" altLang="en-US" sz="2600"/>
          </a:p>
          <a:p>
            <a:pPr lvl="1" eaLnBrk="1" hangingPunct="1">
              <a:lnSpc>
                <a:spcPct val="80000"/>
              </a:lnSpc>
            </a:pPr>
            <a:r>
              <a:rPr lang="en-US" altLang="en-US" sz="2600"/>
              <a:t>Eubacteria (also called Bacteria)</a:t>
            </a:r>
          </a:p>
          <a:p>
            <a:pPr lvl="1" eaLnBrk="1" hangingPunct="1">
              <a:lnSpc>
                <a:spcPct val="80000"/>
              </a:lnSpc>
            </a:pPr>
            <a:endParaRPr lang="en-US" altLang="en-US" sz="2600"/>
          </a:p>
          <a:p>
            <a:pPr lvl="1" eaLnBrk="1" hangingPunct="1">
              <a:lnSpc>
                <a:spcPct val="80000"/>
              </a:lnSpc>
            </a:pPr>
            <a:r>
              <a:rPr lang="en-US" altLang="en-US" sz="2600" err="1"/>
              <a:t>Eukaryota</a:t>
            </a:r>
            <a:r>
              <a:rPr lang="en-US" altLang="en-US" sz="2600"/>
              <a:t> (also called Eukarya)</a:t>
            </a:r>
          </a:p>
        </p:txBody>
      </p:sp>
      <p:sp>
        <p:nvSpPr>
          <p:cNvPr id="5" name="Oval 4"/>
          <p:cNvSpPr/>
          <p:nvPr/>
        </p:nvSpPr>
        <p:spPr>
          <a:xfrm>
            <a:off x="7543800" y="1219200"/>
            <a:ext cx="1676400" cy="16002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Archaea</a:t>
            </a:r>
          </a:p>
        </p:txBody>
      </p:sp>
      <p:sp>
        <p:nvSpPr>
          <p:cNvPr id="6" name="Oval 5"/>
          <p:cNvSpPr/>
          <p:nvPr/>
        </p:nvSpPr>
        <p:spPr>
          <a:xfrm>
            <a:off x="6019800" y="3048000"/>
            <a:ext cx="1752600" cy="1752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Eubacteria</a:t>
            </a:r>
          </a:p>
        </p:txBody>
      </p:sp>
      <p:sp>
        <p:nvSpPr>
          <p:cNvPr id="7" name="Oval 6"/>
          <p:cNvSpPr/>
          <p:nvPr/>
        </p:nvSpPr>
        <p:spPr>
          <a:xfrm>
            <a:off x="8458200" y="3352800"/>
            <a:ext cx="1828800" cy="17526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Eukaryota</a:t>
            </a:r>
          </a:p>
        </p:txBody>
      </p:sp>
      <p:cxnSp>
        <p:nvCxnSpPr>
          <p:cNvPr id="9" name="Straight Connector 8"/>
          <p:cNvCxnSpPr>
            <a:stCxn id="5" idx="4"/>
          </p:cNvCxnSpPr>
          <p:nvPr/>
        </p:nvCxnSpPr>
        <p:spPr>
          <a:xfrm rot="5400000">
            <a:off x="8229600" y="2971800"/>
            <a:ext cx="304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7696200" y="3124200"/>
            <a:ext cx="6858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382000" y="3124200"/>
            <a:ext cx="457200" cy="3810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Left-Right Arrow 21"/>
          <p:cNvSpPr/>
          <p:nvPr/>
        </p:nvSpPr>
        <p:spPr>
          <a:xfrm rot="17816342">
            <a:off x="6500642" y="2230102"/>
            <a:ext cx="1248119" cy="4825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rot="17966465">
            <a:off x="6449157" y="2260259"/>
            <a:ext cx="1296637" cy="369332"/>
          </a:xfrm>
          <a:prstGeom prst="rect">
            <a:avLst/>
          </a:prstGeom>
        </p:spPr>
        <p:txBody>
          <a:bodyPr wrap="none">
            <a:spAutoFit/>
          </a:bodyPr>
          <a:lstStyle/>
          <a:p>
            <a:r>
              <a:rPr lang="en-IN"/>
              <a:t>Prokaryotes</a:t>
            </a:r>
          </a:p>
        </p:txBody>
      </p:sp>
    </p:spTree>
    <p:extLst>
      <p:ext uri="{BB962C8B-B14F-4D97-AF65-F5344CB8AC3E}">
        <p14:creationId xmlns:p14="http://schemas.microsoft.com/office/powerpoint/2010/main" val="230661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xfrm>
            <a:off x="354499" y="194442"/>
            <a:ext cx="8571411" cy="656896"/>
          </a:xfrm>
        </p:spPr>
        <p:txBody>
          <a:bodyPr>
            <a:normAutofit/>
          </a:bodyPr>
          <a:lstStyle/>
          <a:p>
            <a:r>
              <a:rPr lang="en-US" altLang="en-US" sz="4000" b="1">
                <a:solidFill>
                  <a:srgbClr val="0000FF"/>
                </a:solidFill>
                <a:cs typeface="Traditional Arabic" pitchFamily="18" charset="-78"/>
              </a:rPr>
              <a:t>Gross Morphology</a:t>
            </a:r>
          </a:p>
        </p:txBody>
      </p:sp>
      <p:sp>
        <p:nvSpPr>
          <p:cNvPr id="19460" name="Rectangle 2"/>
          <p:cNvSpPr>
            <a:spLocks noGrp="1" noChangeArrowheads="1"/>
          </p:cNvSpPr>
          <p:nvPr>
            <p:ph type="body" idx="1"/>
          </p:nvPr>
        </p:nvSpPr>
        <p:spPr>
          <a:xfrm>
            <a:off x="1282264" y="2523158"/>
            <a:ext cx="9170124" cy="3846111"/>
          </a:xfrm>
        </p:spPr>
        <p:txBody>
          <a:bodyPr>
            <a:noAutofit/>
          </a:bodyPr>
          <a:lstStyle/>
          <a:p>
            <a:pPr algn="just" eaLnBrk="1" hangingPunct="1">
              <a:lnSpc>
                <a:spcPct val="90000"/>
              </a:lnSpc>
            </a:pPr>
            <a:r>
              <a:rPr lang="en-US" altLang="en-US">
                <a:cs typeface="Majalla UI"/>
              </a:rPr>
              <a:t>Vary in shape, size, and arrangement but typically described by one of </a:t>
            </a:r>
            <a:r>
              <a:rPr lang="en-US" altLang="en-US" b="1">
                <a:cs typeface="Majalla UI"/>
              </a:rPr>
              <a:t>three basic shapes</a:t>
            </a:r>
            <a:r>
              <a:rPr lang="en-US" altLang="en-US">
                <a:cs typeface="Majalla UI"/>
              </a:rPr>
              <a:t>:</a:t>
            </a:r>
          </a:p>
          <a:p>
            <a:pPr lvl="1" algn="just" eaLnBrk="1" hangingPunct="1">
              <a:lnSpc>
                <a:spcPct val="90000"/>
              </a:lnSpc>
            </a:pPr>
            <a:r>
              <a:rPr lang="en-US" altLang="en-US" sz="2800" b="1" err="1">
                <a:solidFill>
                  <a:srgbClr val="FF0000"/>
                </a:solidFill>
                <a:cs typeface="Majalla UI"/>
              </a:rPr>
              <a:t>Coccus</a:t>
            </a:r>
            <a:r>
              <a:rPr lang="en-US" altLang="en-US" sz="2800">
                <a:solidFill>
                  <a:srgbClr val="FF0000"/>
                </a:solidFill>
                <a:cs typeface="Majalla UI"/>
              </a:rPr>
              <a:t> </a:t>
            </a:r>
            <a:r>
              <a:rPr lang="en-US" altLang="en-US" sz="2800">
                <a:cs typeface="Majalla UI"/>
              </a:rPr>
              <a:t>– spherical</a:t>
            </a:r>
          </a:p>
          <a:p>
            <a:pPr lvl="1" algn="just" eaLnBrk="1" hangingPunct="1">
              <a:lnSpc>
                <a:spcPct val="90000"/>
              </a:lnSpc>
            </a:pPr>
            <a:r>
              <a:rPr lang="en-US" altLang="en-US" sz="2800" b="1">
                <a:solidFill>
                  <a:srgbClr val="FF0000"/>
                </a:solidFill>
                <a:cs typeface="Majalla UI"/>
              </a:rPr>
              <a:t>Bacillus</a:t>
            </a:r>
            <a:r>
              <a:rPr lang="en-US" altLang="en-US" sz="2800">
                <a:solidFill>
                  <a:srgbClr val="FF0000"/>
                </a:solidFill>
                <a:cs typeface="Majalla UI"/>
              </a:rPr>
              <a:t> </a:t>
            </a:r>
            <a:r>
              <a:rPr lang="en-US" altLang="en-US" sz="2800">
                <a:cs typeface="Majalla UI"/>
              </a:rPr>
              <a:t>– rod</a:t>
            </a:r>
          </a:p>
          <a:p>
            <a:pPr lvl="2" algn="just" eaLnBrk="1" hangingPunct="1">
              <a:lnSpc>
                <a:spcPct val="90000"/>
              </a:lnSpc>
            </a:pPr>
            <a:r>
              <a:rPr lang="en-US" altLang="en-US" sz="2800" err="1">
                <a:cs typeface="Majalla UI"/>
              </a:rPr>
              <a:t>Coccobacillus</a:t>
            </a:r>
            <a:r>
              <a:rPr lang="en-US" altLang="en-US" sz="2800">
                <a:cs typeface="Majalla UI"/>
              </a:rPr>
              <a:t> – very short and plump</a:t>
            </a:r>
          </a:p>
          <a:p>
            <a:pPr lvl="2" algn="just" eaLnBrk="1" hangingPunct="1">
              <a:lnSpc>
                <a:spcPct val="90000"/>
              </a:lnSpc>
            </a:pPr>
            <a:r>
              <a:rPr lang="en-US" altLang="en-US" sz="2800">
                <a:cs typeface="Majalla UI"/>
              </a:rPr>
              <a:t>Vibrio – gently curved</a:t>
            </a:r>
          </a:p>
          <a:p>
            <a:pPr lvl="1" algn="just" eaLnBrk="1" hangingPunct="1">
              <a:lnSpc>
                <a:spcPct val="90000"/>
              </a:lnSpc>
            </a:pPr>
            <a:r>
              <a:rPr lang="en-US" altLang="en-US" sz="2800" b="1" err="1">
                <a:solidFill>
                  <a:srgbClr val="FF0000"/>
                </a:solidFill>
                <a:cs typeface="Majalla UI"/>
              </a:rPr>
              <a:t>Spirillum</a:t>
            </a:r>
            <a:r>
              <a:rPr lang="en-US" altLang="en-US" sz="2800">
                <a:solidFill>
                  <a:srgbClr val="FF0000"/>
                </a:solidFill>
                <a:cs typeface="Majalla UI"/>
              </a:rPr>
              <a:t> </a:t>
            </a:r>
            <a:r>
              <a:rPr lang="en-US" altLang="en-US" sz="2800">
                <a:cs typeface="Majalla UI"/>
              </a:rPr>
              <a:t>– helical, comma, twisted rod, </a:t>
            </a:r>
          </a:p>
          <a:p>
            <a:pPr lvl="2" algn="just" eaLnBrk="1" hangingPunct="1">
              <a:lnSpc>
                <a:spcPct val="90000"/>
              </a:lnSpc>
            </a:pPr>
            <a:r>
              <a:rPr lang="en-US" altLang="en-US" sz="2800">
                <a:cs typeface="Majalla UI"/>
              </a:rPr>
              <a:t>Spirochete – spring-like</a:t>
            </a:r>
          </a:p>
        </p:txBody>
      </p:sp>
      <p:sp>
        <p:nvSpPr>
          <p:cNvPr id="2" name="Rectangle 1"/>
          <p:cNvSpPr/>
          <p:nvPr/>
        </p:nvSpPr>
        <p:spPr>
          <a:xfrm>
            <a:off x="204951" y="1009160"/>
            <a:ext cx="11571889" cy="1015663"/>
          </a:xfrm>
          <a:prstGeom prst="rect">
            <a:avLst/>
          </a:prstGeom>
        </p:spPr>
        <p:txBody>
          <a:bodyPr wrap="square">
            <a:spAutoFit/>
          </a:bodyPr>
          <a:lstStyle/>
          <a:p>
            <a:r>
              <a:rPr lang="en-IN" sz="2000">
                <a:solidFill>
                  <a:srgbClr val="FF0000"/>
                </a:solidFill>
                <a:latin typeface="Comic Sans MS" pitchFamily="66" charset="0"/>
              </a:rPr>
              <a:t>Bacteria have characteristic shapes (</a:t>
            </a:r>
            <a:r>
              <a:rPr lang="en-IN" sz="2000" err="1">
                <a:solidFill>
                  <a:srgbClr val="FF0000"/>
                </a:solidFill>
                <a:latin typeface="Comic Sans MS" pitchFamily="66" charset="0"/>
              </a:rPr>
              <a:t>cocci</a:t>
            </a:r>
            <a:r>
              <a:rPr lang="en-IN" sz="2000">
                <a:solidFill>
                  <a:srgbClr val="FF0000"/>
                </a:solidFill>
                <a:latin typeface="Comic Sans MS" pitchFamily="66" charset="0"/>
              </a:rPr>
              <a:t>, rods, spirals, etc.) and often occur in characteristic aggregates (pairs, chains, tetrads, clusters, etc.). These traits are usually typical for a genus and are diagnostically useful.</a:t>
            </a:r>
          </a:p>
        </p:txBody>
      </p:sp>
    </p:spTree>
    <p:extLst>
      <p:ext uri="{BB962C8B-B14F-4D97-AF65-F5344CB8AC3E}">
        <p14:creationId xmlns:p14="http://schemas.microsoft.com/office/powerpoint/2010/main" val="357185557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06500" y="786592"/>
            <a:ext cx="2159000" cy="574675"/>
          </a:xfrm>
        </p:spPr>
        <p:txBody>
          <a:bodyPr/>
          <a:lstStyle/>
          <a:p>
            <a:pPr eaLnBrk="1" hangingPunct="1"/>
            <a:r>
              <a:rPr lang="en-US" altLang="zh-TW" sz="3200" b="1">
                <a:solidFill>
                  <a:srgbClr val="006666"/>
                </a:solidFill>
                <a:cs typeface="Traditional Arabic" pitchFamily="18" charset="-78"/>
              </a:rPr>
              <a:t>Shapes</a:t>
            </a:r>
          </a:p>
        </p:txBody>
      </p:sp>
      <p:sp>
        <p:nvSpPr>
          <p:cNvPr id="18435" name="Rectangle 3"/>
          <p:cNvSpPr>
            <a:spLocks noGrp="1" noChangeArrowheads="1"/>
          </p:cNvSpPr>
          <p:nvPr>
            <p:ph type="body" sz="half" idx="1"/>
          </p:nvPr>
        </p:nvSpPr>
        <p:spPr>
          <a:xfrm>
            <a:off x="1262613" y="1675158"/>
            <a:ext cx="2951162" cy="3816350"/>
          </a:xfrm>
        </p:spPr>
        <p:txBody>
          <a:bodyPr>
            <a:normAutofit lnSpcReduction="10000"/>
          </a:bodyPr>
          <a:lstStyle/>
          <a:p>
            <a:pPr eaLnBrk="1" hangingPunct="1">
              <a:lnSpc>
                <a:spcPct val="120000"/>
              </a:lnSpc>
              <a:buClr>
                <a:schemeClr val="folHlink"/>
              </a:buClr>
              <a:buSzPct val="80000"/>
              <a:buFont typeface="Wingdings" panose="05000000000000000000" pitchFamily="2" charset="2"/>
              <a:buChar char="n"/>
            </a:pPr>
            <a:r>
              <a:rPr lang="en-US" altLang="zh-TW" sz="2400" b="1">
                <a:latin typeface="Times New Roman" panose="02020603050405020304" pitchFamily="18" charset="0"/>
                <a:cs typeface="Majalla UI"/>
              </a:rPr>
              <a:t>Bacillus</a:t>
            </a:r>
          </a:p>
          <a:p>
            <a:pPr eaLnBrk="1" hangingPunct="1">
              <a:lnSpc>
                <a:spcPct val="120000"/>
              </a:lnSpc>
              <a:buClr>
                <a:schemeClr val="folHlink"/>
              </a:buClr>
              <a:buSzPct val="80000"/>
              <a:buFont typeface="Wingdings" panose="05000000000000000000" pitchFamily="2" charset="2"/>
              <a:buChar char="n"/>
            </a:pPr>
            <a:r>
              <a:rPr lang="en-US" altLang="zh-TW" sz="2400" b="1" err="1">
                <a:latin typeface="Times New Roman" panose="02020603050405020304" pitchFamily="18" charset="0"/>
                <a:cs typeface="Majalla UI"/>
              </a:rPr>
              <a:t>Coccus</a:t>
            </a:r>
            <a:endParaRPr lang="en-US" altLang="zh-TW" sz="2400" b="1">
              <a:latin typeface="Times New Roman" panose="02020603050405020304" pitchFamily="18" charset="0"/>
              <a:cs typeface="Majalla UI"/>
            </a:endParaRPr>
          </a:p>
          <a:p>
            <a:pPr eaLnBrk="1" hangingPunct="1">
              <a:lnSpc>
                <a:spcPct val="120000"/>
              </a:lnSpc>
              <a:buClr>
                <a:schemeClr val="folHlink"/>
              </a:buClr>
              <a:buSzPct val="80000"/>
              <a:buFont typeface="Wingdings" panose="05000000000000000000" pitchFamily="2" charset="2"/>
              <a:buChar char="n"/>
            </a:pPr>
            <a:r>
              <a:rPr lang="en-US" altLang="zh-TW" sz="2400" b="1" err="1">
                <a:latin typeface="Times New Roman" panose="02020603050405020304" pitchFamily="18" charset="0"/>
                <a:cs typeface="Majalla UI"/>
              </a:rPr>
              <a:t>Coccobacillus</a:t>
            </a:r>
            <a:endParaRPr lang="en-US" altLang="zh-TW" sz="2400" b="1">
              <a:latin typeface="Times New Roman" panose="02020603050405020304" pitchFamily="18" charset="0"/>
              <a:cs typeface="Majalla UI"/>
            </a:endParaRPr>
          </a:p>
          <a:p>
            <a:pPr eaLnBrk="1" hangingPunct="1">
              <a:lnSpc>
                <a:spcPct val="120000"/>
              </a:lnSpc>
              <a:buClr>
                <a:schemeClr val="folHlink"/>
              </a:buClr>
              <a:buSzPct val="80000"/>
              <a:buFont typeface="Wingdings" panose="05000000000000000000" pitchFamily="2" charset="2"/>
              <a:buChar char="n"/>
            </a:pPr>
            <a:r>
              <a:rPr lang="en-US" altLang="zh-TW" sz="2400" b="1">
                <a:latin typeface="Times New Roman" panose="02020603050405020304" pitchFamily="18" charset="0"/>
                <a:cs typeface="Majalla UI"/>
              </a:rPr>
              <a:t>Fusiform bacillus</a:t>
            </a:r>
          </a:p>
          <a:p>
            <a:pPr eaLnBrk="1" hangingPunct="1">
              <a:lnSpc>
                <a:spcPct val="120000"/>
              </a:lnSpc>
              <a:buClr>
                <a:schemeClr val="folHlink"/>
              </a:buClr>
              <a:buSzPct val="80000"/>
              <a:buFont typeface="Wingdings" panose="05000000000000000000" pitchFamily="2" charset="2"/>
              <a:buChar char="n"/>
            </a:pPr>
            <a:r>
              <a:rPr lang="en-US" altLang="zh-TW" sz="2400" b="1" err="1">
                <a:latin typeface="Times New Roman" panose="02020603050405020304" pitchFamily="18" charset="0"/>
                <a:cs typeface="Majalla UI"/>
              </a:rPr>
              <a:t>Spirillum</a:t>
            </a:r>
            <a:endParaRPr lang="en-US" altLang="zh-TW" sz="2400" b="1">
              <a:latin typeface="Times New Roman" panose="02020603050405020304" pitchFamily="18" charset="0"/>
              <a:cs typeface="Majalla UI"/>
            </a:endParaRPr>
          </a:p>
          <a:p>
            <a:pPr eaLnBrk="1" hangingPunct="1">
              <a:lnSpc>
                <a:spcPct val="120000"/>
              </a:lnSpc>
              <a:buClr>
                <a:schemeClr val="folHlink"/>
              </a:buClr>
              <a:buSzPct val="80000"/>
              <a:buFont typeface="Wingdings" panose="05000000000000000000" pitchFamily="2" charset="2"/>
              <a:buChar char="n"/>
            </a:pPr>
            <a:r>
              <a:rPr lang="en-US" altLang="zh-TW" sz="2400" b="1">
                <a:latin typeface="Times New Roman" panose="02020603050405020304" pitchFamily="18" charset="0"/>
                <a:cs typeface="Majalla UI"/>
              </a:rPr>
              <a:t>Spirochete</a:t>
            </a:r>
          </a:p>
          <a:p>
            <a:pPr eaLnBrk="1" hangingPunct="1">
              <a:lnSpc>
                <a:spcPct val="120000"/>
              </a:lnSpc>
              <a:buClr>
                <a:schemeClr val="folHlink"/>
              </a:buClr>
              <a:buSzPct val="80000"/>
              <a:buFont typeface="Wingdings" panose="05000000000000000000" pitchFamily="2" charset="2"/>
              <a:buChar char="n"/>
            </a:pPr>
            <a:r>
              <a:rPr lang="en-US" altLang="zh-TW" sz="2400" b="1">
                <a:latin typeface="Times New Roman" panose="02020603050405020304" pitchFamily="18" charset="0"/>
                <a:cs typeface="Majalla UI"/>
              </a:rPr>
              <a:t>Vibrio</a:t>
            </a:r>
          </a:p>
        </p:txBody>
      </p:sp>
      <p:grpSp>
        <p:nvGrpSpPr>
          <p:cNvPr id="18436" name="Group 23"/>
          <p:cNvGrpSpPr>
            <a:grpSpLocks/>
          </p:cNvGrpSpPr>
          <p:nvPr/>
        </p:nvGrpSpPr>
        <p:grpSpPr bwMode="auto">
          <a:xfrm>
            <a:off x="5745521" y="1460827"/>
            <a:ext cx="4340225" cy="581025"/>
            <a:chOff x="3061" y="1434"/>
            <a:chExt cx="2734" cy="366"/>
          </a:xfrm>
        </p:grpSpPr>
        <p:pic>
          <p:nvPicPr>
            <p:cNvPr id="184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1" y="1434"/>
              <a:ext cx="474"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7" name="Rectangle 6"/>
            <p:cNvSpPr>
              <a:spLocks noChangeArrowheads="1"/>
            </p:cNvSpPr>
            <p:nvPr/>
          </p:nvSpPr>
          <p:spPr bwMode="auto">
            <a:xfrm>
              <a:off x="3755" y="1524"/>
              <a:ext cx="20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zh-TW" b="1" i="1"/>
                <a:t>Staphylococcus aureus</a:t>
              </a:r>
              <a:r>
                <a:rPr lang="en-US" altLang="zh-TW" b="1"/>
                <a:t> </a:t>
              </a:r>
            </a:p>
          </p:txBody>
        </p:sp>
      </p:grpSp>
      <p:grpSp>
        <p:nvGrpSpPr>
          <p:cNvPr id="18437" name="Group 24"/>
          <p:cNvGrpSpPr>
            <a:grpSpLocks/>
          </p:cNvGrpSpPr>
          <p:nvPr/>
        </p:nvGrpSpPr>
        <p:grpSpPr bwMode="auto">
          <a:xfrm>
            <a:off x="5735638" y="2159684"/>
            <a:ext cx="5122862" cy="800100"/>
            <a:chOff x="2925" y="2069"/>
            <a:chExt cx="3227" cy="504"/>
          </a:xfrm>
        </p:grpSpPr>
        <p:pic>
          <p:nvPicPr>
            <p:cNvPr id="1845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 y="2069"/>
              <a:ext cx="666"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5" name="Rectangle 9"/>
            <p:cNvSpPr>
              <a:spLocks noChangeArrowheads="1"/>
            </p:cNvSpPr>
            <p:nvPr/>
          </p:nvSpPr>
          <p:spPr bwMode="auto">
            <a:xfrm>
              <a:off x="3892" y="2159"/>
              <a:ext cx="2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zh-TW" b="1" i="1"/>
                <a:t>Pseudomonas </a:t>
              </a:r>
              <a:r>
                <a:rPr lang="en-US" altLang="zh-TW" b="1" i="1" err="1"/>
                <a:t>aeruginosa</a:t>
              </a:r>
              <a:r>
                <a:rPr lang="en-US" altLang="zh-TW" b="1"/>
                <a:t> </a:t>
              </a:r>
            </a:p>
          </p:txBody>
        </p:sp>
      </p:grpSp>
      <p:grpSp>
        <p:nvGrpSpPr>
          <p:cNvPr id="18438" name="Group 25"/>
          <p:cNvGrpSpPr>
            <a:grpSpLocks/>
          </p:cNvGrpSpPr>
          <p:nvPr/>
        </p:nvGrpSpPr>
        <p:grpSpPr bwMode="auto">
          <a:xfrm>
            <a:off x="5735639" y="583392"/>
            <a:ext cx="3989387" cy="777875"/>
            <a:chOff x="3016" y="3022"/>
            <a:chExt cx="2513" cy="490"/>
          </a:xfrm>
        </p:grpSpPr>
        <p:pic>
          <p:nvPicPr>
            <p:cNvPr id="1845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6" y="3022"/>
              <a:ext cx="726" cy="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3" name="Rectangle 11"/>
            <p:cNvSpPr>
              <a:spLocks noChangeArrowheads="1"/>
            </p:cNvSpPr>
            <p:nvPr/>
          </p:nvSpPr>
          <p:spPr bwMode="auto">
            <a:xfrm>
              <a:off x="3919" y="3112"/>
              <a:ext cx="16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zh-TW" b="1" i="1"/>
                <a:t>Bacillus anthracis</a:t>
              </a:r>
              <a:r>
                <a:rPr lang="en-US" altLang="zh-TW" b="1"/>
                <a:t> </a:t>
              </a:r>
            </a:p>
          </p:txBody>
        </p:sp>
      </p:grpSp>
      <p:grpSp>
        <p:nvGrpSpPr>
          <p:cNvPr id="18439" name="Group 22"/>
          <p:cNvGrpSpPr>
            <a:grpSpLocks/>
          </p:cNvGrpSpPr>
          <p:nvPr/>
        </p:nvGrpSpPr>
        <p:grpSpPr bwMode="auto">
          <a:xfrm>
            <a:off x="5718581" y="5801870"/>
            <a:ext cx="4371975" cy="1012825"/>
            <a:chOff x="4105" y="164"/>
            <a:chExt cx="2754" cy="638"/>
          </a:xfrm>
        </p:grpSpPr>
        <p:pic>
          <p:nvPicPr>
            <p:cNvPr id="1845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 y="164"/>
              <a:ext cx="817"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1" name="Rectangle 13"/>
            <p:cNvSpPr>
              <a:spLocks noChangeArrowheads="1"/>
            </p:cNvSpPr>
            <p:nvPr/>
          </p:nvSpPr>
          <p:spPr bwMode="auto">
            <a:xfrm>
              <a:off x="5179" y="192"/>
              <a:ext cx="168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zh-TW" b="1" i="1"/>
                <a:t>Vibrio </a:t>
              </a:r>
              <a:r>
                <a:rPr lang="en-US" altLang="zh-TW" b="1" i="1" err="1"/>
                <a:t>cholerae</a:t>
              </a:r>
              <a:r>
                <a:rPr lang="en-US" altLang="zh-TW" b="1"/>
                <a:t> </a:t>
              </a:r>
            </a:p>
          </p:txBody>
        </p:sp>
      </p:grpSp>
      <p:grpSp>
        <p:nvGrpSpPr>
          <p:cNvPr id="18440" name="Group 30"/>
          <p:cNvGrpSpPr>
            <a:grpSpLocks/>
          </p:cNvGrpSpPr>
          <p:nvPr/>
        </p:nvGrpSpPr>
        <p:grpSpPr bwMode="auto">
          <a:xfrm>
            <a:off x="5735639" y="3040326"/>
            <a:ext cx="3709987" cy="957262"/>
            <a:chOff x="2789" y="2160"/>
            <a:chExt cx="2337" cy="603"/>
          </a:xfrm>
        </p:grpSpPr>
        <p:pic>
          <p:nvPicPr>
            <p:cNvPr id="18448"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 y="2160"/>
              <a:ext cx="771"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Rectangle 15"/>
            <p:cNvSpPr>
              <a:spLocks noChangeArrowheads="1"/>
            </p:cNvSpPr>
            <p:nvPr/>
          </p:nvSpPr>
          <p:spPr bwMode="auto">
            <a:xfrm>
              <a:off x="3756" y="2296"/>
              <a:ext cx="13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zh-TW" b="1" i="1"/>
                <a:t>Fusiform bacilli</a:t>
              </a:r>
            </a:p>
          </p:txBody>
        </p:sp>
      </p:grpSp>
      <p:grpSp>
        <p:nvGrpSpPr>
          <p:cNvPr id="18441" name="Group 26"/>
          <p:cNvGrpSpPr>
            <a:grpSpLocks/>
          </p:cNvGrpSpPr>
          <p:nvPr/>
        </p:nvGrpSpPr>
        <p:grpSpPr bwMode="auto">
          <a:xfrm>
            <a:off x="5735638" y="4079298"/>
            <a:ext cx="3949699" cy="720725"/>
            <a:chOff x="3606" y="3657"/>
            <a:chExt cx="2488" cy="454"/>
          </a:xfrm>
        </p:grpSpPr>
        <p:pic>
          <p:nvPicPr>
            <p:cNvPr id="18446"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3700" y="3563"/>
              <a:ext cx="454" cy="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7" name="Rectangle 17"/>
            <p:cNvSpPr>
              <a:spLocks noChangeArrowheads="1"/>
            </p:cNvSpPr>
            <p:nvPr/>
          </p:nvSpPr>
          <p:spPr bwMode="auto">
            <a:xfrm>
              <a:off x="4445" y="3747"/>
              <a:ext cx="164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zh-TW" b="1" i="1" err="1"/>
                <a:t>Spirillum</a:t>
              </a:r>
              <a:r>
                <a:rPr lang="en-US" altLang="zh-TW" b="1" i="1"/>
                <a:t> </a:t>
              </a:r>
              <a:r>
                <a:rPr lang="en-US" altLang="zh-TW" b="1" i="1" err="1"/>
                <a:t>volutans</a:t>
              </a:r>
              <a:r>
                <a:rPr lang="en-US" altLang="zh-TW" b="1" i="1"/>
                <a:t> </a:t>
              </a:r>
            </a:p>
          </p:txBody>
        </p:sp>
      </p:grpSp>
      <p:grpSp>
        <p:nvGrpSpPr>
          <p:cNvPr id="18442" name="Group 31"/>
          <p:cNvGrpSpPr>
            <a:grpSpLocks/>
          </p:cNvGrpSpPr>
          <p:nvPr/>
        </p:nvGrpSpPr>
        <p:grpSpPr bwMode="auto">
          <a:xfrm>
            <a:off x="5735639" y="4897607"/>
            <a:ext cx="4546599" cy="727075"/>
            <a:chOff x="2789" y="3339"/>
            <a:chExt cx="2864" cy="458"/>
          </a:xfrm>
        </p:grpSpPr>
        <p:pic>
          <p:nvPicPr>
            <p:cNvPr id="18444"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9" y="3339"/>
              <a:ext cx="862" cy="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Rectangle 21"/>
            <p:cNvSpPr>
              <a:spLocks noChangeArrowheads="1"/>
            </p:cNvSpPr>
            <p:nvPr/>
          </p:nvSpPr>
          <p:spPr bwMode="auto">
            <a:xfrm>
              <a:off x="3852" y="3425"/>
              <a:ext cx="18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zh-TW" b="1" i="1" err="1"/>
                <a:t>Borrelia</a:t>
              </a:r>
              <a:r>
                <a:rPr lang="en-US" altLang="zh-TW" b="1" i="1"/>
                <a:t> </a:t>
              </a:r>
              <a:r>
                <a:rPr lang="en-US" altLang="zh-TW" b="1" i="1" err="1"/>
                <a:t>burgdorferi</a:t>
              </a:r>
              <a:r>
                <a:rPr lang="en-US" altLang="zh-TW" b="1" i="1"/>
                <a:t> </a:t>
              </a:r>
            </a:p>
          </p:txBody>
        </p:sp>
      </p:grpSp>
      <p:sp>
        <p:nvSpPr>
          <p:cNvPr id="18443" name="Rectangle 24"/>
          <p:cNvSpPr>
            <a:spLocks noChangeArrowheads="1"/>
          </p:cNvSpPr>
          <p:nvPr/>
        </p:nvSpPr>
        <p:spPr bwMode="auto">
          <a:xfrm>
            <a:off x="2286000" y="1"/>
            <a:ext cx="69358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r>
              <a:rPr lang="en-US" altLang="en-US" sz="2800" b="1">
                <a:solidFill>
                  <a:srgbClr val="0000FF"/>
                </a:solidFill>
                <a:latin typeface="Constantia" panose="02030602050306030303" pitchFamily="18" charset="0"/>
                <a:ea typeface="Majalla UI"/>
                <a:cs typeface="Majalla UI"/>
              </a:rPr>
              <a:t>Major bacteria cell shapes are arranged: </a:t>
            </a:r>
            <a:endParaRPr lang="en-IN" altLang="en-US" b="1">
              <a:solidFill>
                <a:srgbClr val="0000FF"/>
              </a:solidFill>
            </a:endParaRPr>
          </a:p>
        </p:txBody>
      </p:sp>
    </p:spTree>
    <p:extLst>
      <p:ext uri="{BB962C8B-B14F-4D97-AF65-F5344CB8AC3E}">
        <p14:creationId xmlns:p14="http://schemas.microsoft.com/office/powerpoint/2010/main" val="1416965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4"/>
          <p:cNvSpPr>
            <a:spLocks noGrp="1"/>
          </p:cNvSpPr>
          <p:nvPr>
            <p:ph type="title"/>
          </p:nvPr>
        </p:nvSpPr>
        <p:spPr>
          <a:xfrm>
            <a:off x="2209800" y="-76200"/>
            <a:ext cx="7772400" cy="1143000"/>
          </a:xfrm>
          <a:ln>
            <a:miter lim="800000"/>
            <a:headEnd/>
            <a:tailEnd/>
          </a:ln>
        </p:spPr>
        <p:txBody>
          <a:bodyPr/>
          <a:lstStyle/>
          <a:p>
            <a:pPr>
              <a:defRPr/>
            </a:pPr>
            <a:r>
              <a:rPr lang="en-US" sz="3600" b="1">
                <a:solidFill>
                  <a:srgbClr val="FF0000"/>
                </a:solidFill>
              </a:rPr>
              <a:t>Common bacterial shapes</a:t>
            </a:r>
          </a:p>
        </p:txBody>
      </p:sp>
      <p:sp>
        <p:nvSpPr>
          <p:cNvPr id="54275" name="Slide Number Placeholder 3"/>
          <p:cNvSpPr>
            <a:spLocks noGrp="1"/>
          </p:cNvSpPr>
          <p:nvPr>
            <p:ph type="sldNum" sz="quarter" idx="12"/>
          </p:nvPr>
        </p:nvSpPr>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27F17325-BFDB-4204-A116-4AE1B122F9FC}" type="slidenum">
              <a:rPr lang="en-US" altLang="en-US">
                <a:solidFill>
                  <a:srgbClr val="045C75"/>
                </a:solidFill>
              </a:rPr>
              <a:pPr eaLnBrk="1" hangingPunct="1"/>
              <a:t>22</a:t>
            </a:fld>
            <a:endParaRPr lang="en-US" altLang="en-US">
              <a:solidFill>
                <a:srgbClr val="045C75"/>
              </a:solidFill>
            </a:endParaRPr>
          </a:p>
        </p:txBody>
      </p:sp>
      <p:pic>
        <p:nvPicPr>
          <p:cNvPr id="20484" name="Picture 6" descr="taL75225_04_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634" y="1177926"/>
            <a:ext cx="7001692" cy="529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330339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2071393" y="4668"/>
            <a:ext cx="8229600" cy="1143000"/>
          </a:xfrm>
          <a:ln>
            <a:miter lim="800000"/>
            <a:headEnd/>
            <a:tailEnd/>
          </a:ln>
        </p:spPr>
        <p:txBody>
          <a:bodyPr/>
          <a:lstStyle/>
          <a:p>
            <a:pPr>
              <a:defRPr/>
            </a:pPr>
            <a:r>
              <a:rPr lang="en-US" sz="3200" b="1">
                <a:solidFill>
                  <a:srgbClr val="FF0000"/>
                </a:solidFill>
              </a:rPr>
              <a:t>Comparison of Spiral-Shaped Bacteria</a:t>
            </a:r>
          </a:p>
        </p:txBody>
      </p:sp>
      <p:pic>
        <p:nvPicPr>
          <p:cNvPr id="21508" name="Picture 6" descr="taL75225_t04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35" y="1231641"/>
            <a:ext cx="11679259" cy="423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142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7B2FA10D-F9D8-4F61-B73E-6590349EC1A8}" type="slidenum">
              <a:rPr lang="en-US" altLang="en-US">
                <a:solidFill>
                  <a:srgbClr val="045C75"/>
                </a:solidFill>
              </a:rPr>
              <a:pPr eaLnBrk="1" hangingPunct="1"/>
              <a:t>24</a:t>
            </a:fld>
            <a:endParaRPr lang="en-US" altLang="en-US">
              <a:solidFill>
                <a:srgbClr val="045C75"/>
              </a:solidFill>
            </a:endParaRPr>
          </a:p>
        </p:txBody>
      </p:sp>
      <p:sp>
        <p:nvSpPr>
          <p:cNvPr id="22531" name="Rectangle 2"/>
          <p:cNvSpPr>
            <a:spLocks noGrp="1" noChangeArrowheads="1"/>
          </p:cNvSpPr>
          <p:nvPr>
            <p:ph type="title"/>
          </p:nvPr>
        </p:nvSpPr>
        <p:spPr>
          <a:xfrm>
            <a:off x="1828800" y="228600"/>
            <a:ext cx="8458200" cy="701566"/>
          </a:xfrm>
        </p:spPr>
        <p:txBody>
          <a:bodyPr>
            <a:normAutofit fontScale="90000"/>
          </a:bodyPr>
          <a:lstStyle/>
          <a:p>
            <a:pPr eaLnBrk="1" hangingPunct="1"/>
            <a:r>
              <a:rPr lang="en-US" altLang="en-US" sz="4000" b="1">
                <a:solidFill>
                  <a:srgbClr val="FF0000"/>
                </a:solidFill>
                <a:cs typeface="Traditional Arabic" pitchFamily="18" charset="-78"/>
              </a:rPr>
              <a:t>Bacterial Shapes, Arrangements, and Sizes</a:t>
            </a:r>
          </a:p>
        </p:txBody>
      </p:sp>
      <p:sp>
        <p:nvSpPr>
          <p:cNvPr id="22532" name="Rectangle 3"/>
          <p:cNvSpPr>
            <a:spLocks noGrp="1" noChangeArrowheads="1"/>
          </p:cNvSpPr>
          <p:nvPr>
            <p:ph type="body" idx="1"/>
          </p:nvPr>
        </p:nvSpPr>
        <p:spPr>
          <a:xfrm>
            <a:off x="1905000" y="1371600"/>
            <a:ext cx="8305800" cy="5029200"/>
          </a:xfrm>
        </p:spPr>
        <p:txBody>
          <a:bodyPr/>
          <a:lstStyle/>
          <a:p>
            <a:pPr eaLnBrk="1" hangingPunct="1"/>
            <a:r>
              <a:rPr lang="en-US" altLang="en-US" b="1">
                <a:cs typeface="Majalla UI"/>
              </a:rPr>
              <a:t>Arrangement of cells is dependent on pattern of division and how cells remain attached after division:</a:t>
            </a:r>
          </a:p>
          <a:p>
            <a:pPr lvl="1" eaLnBrk="1" hangingPunct="1"/>
            <a:r>
              <a:rPr lang="en-US" altLang="en-US" err="1">
                <a:cs typeface="Majalla UI"/>
              </a:rPr>
              <a:t>Cocci</a:t>
            </a:r>
            <a:r>
              <a:rPr lang="en-US" altLang="en-US">
                <a:cs typeface="Majalla UI"/>
              </a:rPr>
              <a:t>:</a:t>
            </a:r>
          </a:p>
          <a:p>
            <a:pPr lvl="2" eaLnBrk="1" hangingPunct="1"/>
            <a:r>
              <a:rPr lang="en-US" altLang="en-US">
                <a:cs typeface="Majalla UI"/>
              </a:rPr>
              <a:t>Singles</a:t>
            </a:r>
          </a:p>
          <a:p>
            <a:pPr lvl="2" eaLnBrk="1" hangingPunct="1"/>
            <a:r>
              <a:rPr lang="en-US" altLang="en-US" err="1">
                <a:cs typeface="Majalla UI"/>
              </a:rPr>
              <a:t>Diplococci</a:t>
            </a:r>
            <a:r>
              <a:rPr lang="en-US" altLang="en-US">
                <a:cs typeface="Majalla UI"/>
              </a:rPr>
              <a:t> – in pairs</a:t>
            </a:r>
          </a:p>
          <a:p>
            <a:pPr lvl="2" eaLnBrk="1" hangingPunct="1"/>
            <a:r>
              <a:rPr lang="en-US" altLang="en-US">
                <a:cs typeface="Majalla UI"/>
              </a:rPr>
              <a:t>Tetrads – groups of four</a:t>
            </a:r>
          </a:p>
          <a:p>
            <a:pPr lvl="2" eaLnBrk="1" hangingPunct="1"/>
            <a:r>
              <a:rPr lang="en-US" altLang="en-US">
                <a:cs typeface="Majalla UI"/>
              </a:rPr>
              <a:t>Irregular clusters </a:t>
            </a:r>
          </a:p>
          <a:p>
            <a:pPr lvl="2" eaLnBrk="1" hangingPunct="1"/>
            <a:r>
              <a:rPr lang="en-US" altLang="en-US">
                <a:cs typeface="Majalla UI"/>
              </a:rPr>
              <a:t>Chains</a:t>
            </a:r>
          </a:p>
          <a:p>
            <a:pPr lvl="2" eaLnBrk="1" hangingPunct="1"/>
            <a:r>
              <a:rPr lang="en-US" altLang="en-US">
                <a:cs typeface="Majalla UI"/>
              </a:rPr>
              <a:t>Cubical packets (</a:t>
            </a:r>
            <a:r>
              <a:rPr lang="en-US" altLang="en-US" err="1">
                <a:cs typeface="Majalla UI"/>
              </a:rPr>
              <a:t>sarcina</a:t>
            </a:r>
            <a:r>
              <a:rPr lang="en-US" altLang="en-US">
                <a:cs typeface="Majalla UI"/>
              </a:rPr>
              <a:t>)</a:t>
            </a:r>
          </a:p>
          <a:p>
            <a:pPr lvl="1" eaLnBrk="1" hangingPunct="1"/>
            <a:r>
              <a:rPr lang="en-US" altLang="en-US">
                <a:cs typeface="Majalla UI"/>
              </a:rPr>
              <a:t>Bacilli:</a:t>
            </a:r>
          </a:p>
          <a:p>
            <a:pPr lvl="2" eaLnBrk="1" hangingPunct="1"/>
            <a:r>
              <a:rPr lang="en-US" altLang="en-US" err="1">
                <a:cs typeface="Majalla UI"/>
              </a:rPr>
              <a:t>Diplobacilli</a:t>
            </a:r>
            <a:endParaRPr lang="en-US" altLang="en-US">
              <a:cs typeface="Majalla UI"/>
            </a:endParaRPr>
          </a:p>
          <a:p>
            <a:pPr lvl="2" eaLnBrk="1" hangingPunct="1"/>
            <a:r>
              <a:rPr lang="en-US" altLang="en-US">
                <a:cs typeface="Majalla UI"/>
              </a:rPr>
              <a:t>Chains</a:t>
            </a:r>
          </a:p>
          <a:p>
            <a:pPr lvl="2" eaLnBrk="1" hangingPunct="1"/>
            <a:r>
              <a:rPr lang="en-US" altLang="en-US">
                <a:cs typeface="Majalla UI"/>
              </a:rPr>
              <a:t>Palisades</a:t>
            </a:r>
          </a:p>
        </p:txBody>
      </p:sp>
    </p:spTree>
    <p:extLst>
      <p:ext uri="{BB962C8B-B14F-4D97-AF65-F5344CB8AC3E}">
        <p14:creationId xmlns:p14="http://schemas.microsoft.com/office/powerpoint/2010/main" val="3960945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4"/>
          <p:cNvSpPr>
            <a:spLocks noGrp="1"/>
          </p:cNvSpPr>
          <p:nvPr>
            <p:ph type="title"/>
          </p:nvPr>
        </p:nvSpPr>
        <p:spPr>
          <a:xfrm>
            <a:off x="1500352" y="157656"/>
            <a:ext cx="7772400" cy="756745"/>
          </a:xfrm>
          <a:ln>
            <a:miter lim="800000"/>
            <a:headEnd/>
            <a:tailEnd/>
          </a:ln>
        </p:spPr>
        <p:txBody>
          <a:bodyPr/>
          <a:lstStyle/>
          <a:p>
            <a:pPr>
              <a:defRPr/>
            </a:pPr>
            <a:r>
              <a:rPr lang="en-US" sz="3600" b="1">
                <a:solidFill>
                  <a:srgbClr val="FF0000"/>
                </a:solidFill>
              </a:rPr>
              <a:t>Arrangement of </a:t>
            </a:r>
            <a:r>
              <a:rPr lang="en-US" sz="3600" b="1" err="1">
                <a:solidFill>
                  <a:srgbClr val="FF0000"/>
                </a:solidFill>
              </a:rPr>
              <a:t>cocci</a:t>
            </a:r>
            <a:endParaRPr lang="en-US" sz="3600" b="1">
              <a:solidFill>
                <a:srgbClr val="FF0000"/>
              </a:solidFill>
            </a:endParaRPr>
          </a:p>
        </p:txBody>
      </p:sp>
      <p:sp>
        <p:nvSpPr>
          <p:cNvPr id="57347" name="Slide Number Placeholder 3"/>
          <p:cNvSpPr>
            <a:spLocks noGrp="1"/>
          </p:cNvSpPr>
          <p:nvPr>
            <p:ph type="sldNum" sz="quarter" idx="12"/>
          </p:nvPr>
        </p:nvSpPr>
        <p:spPr/>
        <p:txBody>
          <a:bodyPr/>
          <a:lstStyle>
            <a:lvl1pPr eaLnBrk="0" hangingPunct="0">
              <a:defRPr>
                <a:solidFill>
                  <a:schemeClr val="tx1"/>
                </a:solidFill>
                <a:latin typeface="Verdana" panose="020B0604030504040204" pitchFamily="34" charset="0"/>
                <a:cs typeface="Arial" panose="020B0604020202020204" pitchFamily="34" charset="0"/>
              </a:defRPr>
            </a:lvl1pPr>
            <a:lvl2pPr marL="742950" indent="-285750" eaLnBrk="0" hangingPunct="0">
              <a:defRPr>
                <a:solidFill>
                  <a:schemeClr val="tx1"/>
                </a:solidFill>
                <a:latin typeface="Verdana" panose="020B0604030504040204" pitchFamily="34" charset="0"/>
                <a:cs typeface="Arial" panose="020B0604020202020204" pitchFamily="34" charset="0"/>
              </a:defRPr>
            </a:lvl2pPr>
            <a:lvl3pPr marL="1143000" indent="-228600" eaLnBrk="0" hangingPunct="0">
              <a:defRPr>
                <a:solidFill>
                  <a:schemeClr val="tx1"/>
                </a:solidFill>
                <a:latin typeface="Verdana" panose="020B0604030504040204" pitchFamily="34" charset="0"/>
                <a:cs typeface="Arial" panose="020B0604020202020204" pitchFamily="34" charset="0"/>
              </a:defRPr>
            </a:lvl3pPr>
            <a:lvl4pPr marL="1600200" indent="-228600" eaLnBrk="0" hangingPunct="0">
              <a:defRPr>
                <a:solidFill>
                  <a:schemeClr val="tx1"/>
                </a:solidFill>
                <a:latin typeface="Verdana" panose="020B0604030504040204" pitchFamily="34" charset="0"/>
                <a:cs typeface="Arial" panose="020B0604020202020204" pitchFamily="34" charset="0"/>
              </a:defRPr>
            </a:lvl4pPr>
            <a:lvl5pPr marL="2057400" indent="-228600" eaLnBrk="0" hangingPunct="0">
              <a:defRPr>
                <a:solidFill>
                  <a:schemeClr val="tx1"/>
                </a:solidFill>
                <a:latin typeface="Verdana" panose="020B060403050404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pPr eaLnBrk="1" hangingPunct="1"/>
            <a:fld id="{D37A6803-E732-448F-B499-AA37054DBA98}" type="slidenum">
              <a:rPr lang="en-US" altLang="en-US">
                <a:solidFill>
                  <a:srgbClr val="045C75"/>
                </a:solidFill>
              </a:rPr>
              <a:pPr eaLnBrk="1" hangingPunct="1"/>
              <a:t>25</a:t>
            </a:fld>
            <a:endParaRPr lang="en-US" altLang="en-US">
              <a:solidFill>
                <a:srgbClr val="045C75"/>
              </a:solidFill>
            </a:endParaRPr>
          </a:p>
        </p:txBody>
      </p:sp>
      <p:pic>
        <p:nvPicPr>
          <p:cNvPr id="23556" name="Picture 6" descr="taL75225_04_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2122" y="15767"/>
            <a:ext cx="4261945" cy="672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9704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https://41.media.tumblr.com/c9894b6b59448035d7bceeb9be7d513b/tumblr_inline_ntsu2gi2bD1sv92o6_5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919" y="1194318"/>
            <a:ext cx="8584963" cy="522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4"/>
          <p:cNvSpPr txBox="1">
            <a:spLocks/>
          </p:cNvSpPr>
          <p:nvPr/>
        </p:nvSpPr>
        <p:spPr>
          <a:xfrm>
            <a:off x="1500352" y="157656"/>
            <a:ext cx="7772400" cy="756745"/>
          </a:xfrm>
          <a:prstGeom prst="rect">
            <a:avLst/>
          </a:prstGeom>
          <a:ln>
            <a:miter lim="800000"/>
            <a:headEnd/>
            <a:tailEnd/>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3600" b="1">
                <a:solidFill>
                  <a:srgbClr val="FF0000"/>
                </a:solidFill>
              </a:rPr>
              <a:t>Arrangement of Bacilli</a:t>
            </a:r>
          </a:p>
        </p:txBody>
      </p:sp>
      <p:sp>
        <p:nvSpPr>
          <p:cNvPr id="2" name="Rectangle 1"/>
          <p:cNvSpPr/>
          <p:nvPr/>
        </p:nvSpPr>
        <p:spPr>
          <a:xfrm>
            <a:off x="4721290" y="1194318"/>
            <a:ext cx="3900196" cy="611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162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5"/>
          <p:cNvSpPr>
            <a:spLocks noGrp="1" noChangeArrowheads="1"/>
          </p:cNvSpPr>
          <p:nvPr>
            <p:ph type="title"/>
          </p:nvPr>
        </p:nvSpPr>
        <p:spPr>
          <a:xfrm>
            <a:off x="1754156" y="96417"/>
            <a:ext cx="8382000" cy="990600"/>
          </a:xfrm>
        </p:spPr>
        <p:txBody>
          <a:bodyPr/>
          <a:lstStyle/>
          <a:p>
            <a:pPr algn="ctr" eaLnBrk="1" hangingPunct="1"/>
            <a:r>
              <a:rPr lang="en-US" altLang="en-US" sz="3600" b="1">
                <a:solidFill>
                  <a:srgbClr val="FF0000"/>
                </a:solidFill>
                <a:cs typeface="Traditional Arabic" pitchFamily="18" charset="-78"/>
              </a:rPr>
              <a:t>Bacteria Cell structure </a:t>
            </a:r>
          </a:p>
        </p:txBody>
      </p:sp>
      <p:pic>
        <p:nvPicPr>
          <p:cNvPr id="25603" name="Picture 14" descr="02-prokaryote-cell-dia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076130" y="1076129"/>
            <a:ext cx="9486122" cy="5533571"/>
          </a:xfrm>
          <a:noFill/>
        </p:spPr>
      </p:pic>
    </p:spTree>
    <p:extLst>
      <p:ext uri="{BB962C8B-B14F-4D97-AF65-F5344CB8AC3E}">
        <p14:creationId xmlns:p14="http://schemas.microsoft.com/office/powerpoint/2010/main" val="1711336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981200" y="0"/>
            <a:ext cx="8229600" cy="990600"/>
          </a:xfrm>
        </p:spPr>
        <p:txBody>
          <a:bodyPr/>
          <a:lstStyle/>
          <a:p>
            <a:pPr eaLnBrk="1" hangingPunct="1"/>
            <a:r>
              <a:rPr lang="en-US" altLang="en-US" b="1">
                <a:solidFill>
                  <a:srgbClr val="FF0000"/>
                </a:solidFill>
                <a:cs typeface="Traditional Arabic" pitchFamily="18" charset="-78"/>
              </a:rPr>
              <a:t>Bacterial Cell structures</a:t>
            </a:r>
          </a:p>
        </p:txBody>
      </p:sp>
      <p:sp>
        <p:nvSpPr>
          <p:cNvPr id="26627" name="Rectangle 3"/>
          <p:cNvSpPr>
            <a:spLocks noGrp="1" noChangeArrowheads="1"/>
          </p:cNvSpPr>
          <p:nvPr>
            <p:ph idx="1"/>
          </p:nvPr>
        </p:nvSpPr>
        <p:spPr>
          <a:xfrm>
            <a:off x="1393371" y="979715"/>
            <a:ext cx="9144000" cy="5486400"/>
          </a:xfrm>
        </p:spPr>
        <p:txBody>
          <a:bodyPr/>
          <a:lstStyle/>
          <a:p>
            <a:pPr eaLnBrk="1" hangingPunct="1">
              <a:lnSpc>
                <a:spcPct val="90000"/>
              </a:lnSpc>
            </a:pPr>
            <a:r>
              <a:rPr lang="en-US" altLang="en-US" sz="2400" b="1" u="sng">
                <a:solidFill>
                  <a:srgbClr val="00B0F0"/>
                </a:solidFill>
                <a:cs typeface="Majalla UI"/>
              </a:rPr>
              <a:t>Cell wall structures:</a:t>
            </a:r>
            <a:r>
              <a:rPr lang="en-US" altLang="en-US" sz="2400" b="1">
                <a:solidFill>
                  <a:srgbClr val="00B0F0"/>
                </a:solidFill>
                <a:cs typeface="Majalla UI"/>
              </a:rPr>
              <a:t> </a:t>
            </a:r>
          </a:p>
          <a:p>
            <a:pPr eaLnBrk="1" hangingPunct="1">
              <a:lnSpc>
                <a:spcPct val="90000"/>
              </a:lnSpc>
            </a:pPr>
            <a:r>
              <a:rPr lang="en-US" altLang="en-US" sz="2400">
                <a:cs typeface="Majalla UI"/>
              </a:rPr>
              <a:t>A </a:t>
            </a:r>
            <a:r>
              <a:rPr lang="en-US" altLang="en-US" sz="2400" b="1">
                <a:cs typeface="Majalla UI"/>
              </a:rPr>
              <a:t>rigid cell wall</a:t>
            </a:r>
            <a:r>
              <a:rPr lang="en-US" altLang="en-US" sz="2400">
                <a:cs typeface="Majalla UI"/>
              </a:rPr>
              <a:t>, composed of many peptidoglycan layers – </a:t>
            </a:r>
          </a:p>
          <a:p>
            <a:pPr eaLnBrk="1" hangingPunct="1">
              <a:lnSpc>
                <a:spcPct val="90000"/>
              </a:lnSpc>
            </a:pPr>
            <a:r>
              <a:rPr lang="en-US" altLang="en-US" sz="2400">
                <a:cs typeface="Majalla UI"/>
              </a:rPr>
              <a:t>Outer membrane, </a:t>
            </a:r>
          </a:p>
          <a:p>
            <a:pPr eaLnBrk="1" hangingPunct="1">
              <a:lnSpc>
                <a:spcPct val="90000"/>
              </a:lnSpc>
            </a:pPr>
            <a:r>
              <a:rPr lang="en-US" altLang="en-US" sz="2400">
                <a:cs typeface="Majalla UI"/>
              </a:rPr>
              <a:t> </a:t>
            </a:r>
            <a:r>
              <a:rPr lang="en-US" altLang="en-US" sz="2400" err="1">
                <a:cs typeface="Majalla UI"/>
              </a:rPr>
              <a:t>Periplasmic</a:t>
            </a:r>
            <a:r>
              <a:rPr lang="en-US" altLang="en-US" sz="2400">
                <a:cs typeface="Majalla UI"/>
              </a:rPr>
              <a:t> space, </a:t>
            </a:r>
          </a:p>
          <a:p>
            <a:pPr eaLnBrk="1" hangingPunct="1">
              <a:lnSpc>
                <a:spcPct val="90000"/>
              </a:lnSpc>
            </a:pPr>
            <a:r>
              <a:rPr lang="en-US" altLang="en-US" sz="2400">
                <a:cs typeface="Majalla UI"/>
              </a:rPr>
              <a:t>a cytoplasmic membrane lacking sterols, </a:t>
            </a:r>
          </a:p>
          <a:p>
            <a:pPr eaLnBrk="1" hangingPunct="1">
              <a:lnSpc>
                <a:spcPct val="90000"/>
              </a:lnSpc>
            </a:pPr>
            <a:r>
              <a:rPr lang="en-US" altLang="en-US" sz="2400">
                <a:cs typeface="Majalla UI"/>
              </a:rPr>
              <a:t>Cytoplasm - </a:t>
            </a:r>
            <a:r>
              <a:rPr lang="en-US" altLang="en-US" sz="2400" b="1">
                <a:cs typeface="Majalla UI"/>
              </a:rPr>
              <a:t>70S ribosomes</a:t>
            </a:r>
            <a:r>
              <a:rPr lang="en-US" altLang="en-US" sz="2400">
                <a:cs typeface="Majalla UI"/>
              </a:rPr>
              <a:t>,</a:t>
            </a:r>
          </a:p>
          <a:p>
            <a:r>
              <a:rPr lang="en-IN" sz="2400" b="1" err="1">
                <a:solidFill>
                  <a:srgbClr val="FF0000"/>
                </a:solidFill>
              </a:rPr>
              <a:t>Mesosomes</a:t>
            </a:r>
            <a:r>
              <a:rPr lang="en-IN" sz="2400"/>
              <a:t> are areas in the cell membrane of prokaryotic (bacterial) cells that fold inward. They play a </a:t>
            </a:r>
            <a:r>
              <a:rPr lang="en-IN" sz="2400" b="1">
                <a:solidFill>
                  <a:srgbClr val="FF0000"/>
                </a:solidFill>
              </a:rPr>
              <a:t>role in cellular respiration</a:t>
            </a:r>
            <a:r>
              <a:rPr lang="en-IN" sz="2400"/>
              <a:t>, the process that breaks down food to release energy.</a:t>
            </a:r>
            <a:r>
              <a:rPr lang="en-US" altLang="en-US" sz="2400">
                <a:cs typeface="Majalla UI"/>
              </a:rPr>
              <a:t> </a:t>
            </a:r>
          </a:p>
          <a:p>
            <a:pPr eaLnBrk="1" hangingPunct="1">
              <a:lnSpc>
                <a:spcPct val="90000"/>
              </a:lnSpc>
            </a:pPr>
            <a:r>
              <a:rPr lang="en-US" altLang="en-US" sz="2400" b="1">
                <a:solidFill>
                  <a:srgbClr val="FF0000"/>
                </a:solidFill>
                <a:cs typeface="Majalla UI"/>
              </a:rPr>
              <a:t>Storage granules </a:t>
            </a:r>
            <a:r>
              <a:rPr lang="en-US" altLang="en-US" sz="2400">
                <a:cs typeface="Majalla UI"/>
              </a:rPr>
              <a:t>-Lipids, glycogen, polysaccharides, </a:t>
            </a:r>
            <a:r>
              <a:rPr lang="en-US" altLang="en-US" sz="2400" err="1">
                <a:cs typeface="Majalla UI"/>
              </a:rPr>
              <a:t>sulfar</a:t>
            </a:r>
            <a:r>
              <a:rPr lang="en-US" altLang="en-US" sz="2400">
                <a:cs typeface="Majalla UI"/>
              </a:rPr>
              <a:t>, phosphate Others storage compounds. </a:t>
            </a:r>
          </a:p>
          <a:p>
            <a:pPr eaLnBrk="1" hangingPunct="1">
              <a:lnSpc>
                <a:spcPct val="90000"/>
              </a:lnSpc>
            </a:pPr>
            <a:endParaRPr lang="en-US" altLang="en-US" sz="2400">
              <a:cs typeface="Majalla UI"/>
            </a:endParaRPr>
          </a:p>
          <a:p>
            <a:pPr eaLnBrk="1" hangingPunct="1">
              <a:lnSpc>
                <a:spcPct val="90000"/>
              </a:lnSpc>
              <a:buFont typeface="Wingdings" panose="05000000000000000000" pitchFamily="2" charset="2"/>
              <a:buNone/>
            </a:pPr>
            <a:endParaRPr lang="en-US" altLang="en-US" sz="2400" u="sng">
              <a:cs typeface="Majalla UI"/>
            </a:endParaRPr>
          </a:p>
        </p:txBody>
      </p:sp>
    </p:spTree>
    <p:extLst>
      <p:ext uri="{BB962C8B-B14F-4D97-AF65-F5344CB8AC3E}">
        <p14:creationId xmlns:p14="http://schemas.microsoft.com/office/powerpoint/2010/main" val="1244848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343" y="1150885"/>
            <a:ext cx="11282855" cy="5262979"/>
          </a:xfrm>
          <a:prstGeom prst="rect">
            <a:avLst/>
          </a:prstGeom>
        </p:spPr>
        <p:txBody>
          <a:bodyPr wrap="square">
            <a:spAutoFit/>
          </a:bodyPr>
          <a:lstStyle/>
          <a:p>
            <a:pPr marL="342900" indent="-342900">
              <a:lnSpc>
                <a:spcPct val="150000"/>
              </a:lnSpc>
              <a:buFont typeface="Arial" pitchFamily="34" charset="0"/>
              <a:buChar char="•"/>
            </a:pPr>
            <a:r>
              <a:rPr lang="en-IN" sz="2800"/>
              <a:t>The primary component of bacterial cell walls is </a:t>
            </a:r>
            <a:r>
              <a:rPr lang="en-IN" sz="2800" b="1">
                <a:solidFill>
                  <a:srgbClr val="0000FF"/>
                </a:solidFill>
              </a:rPr>
              <a:t>PEPTIDOGLYCAN</a:t>
            </a:r>
            <a:r>
              <a:rPr lang="en-IN" sz="2800"/>
              <a:t>. </a:t>
            </a:r>
          </a:p>
          <a:p>
            <a:pPr marL="342900" indent="-342900">
              <a:lnSpc>
                <a:spcPct val="150000"/>
              </a:lnSpc>
              <a:buFont typeface="Arial" pitchFamily="34" charset="0"/>
              <a:buChar char="•"/>
            </a:pPr>
            <a:r>
              <a:rPr lang="en-IN" sz="2800" b="1"/>
              <a:t>Peptidoglycan</a:t>
            </a:r>
            <a:r>
              <a:rPr lang="en-IN" sz="2800"/>
              <a:t> is a macromolecule composed of </a:t>
            </a:r>
            <a:r>
              <a:rPr lang="en-IN" sz="2800" b="1">
                <a:solidFill>
                  <a:srgbClr val="FF0000"/>
                </a:solidFill>
              </a:rPr>
              <a:t>sugars and amino acids </a:t>
            </a:r>
            <a:r>
              <a:rPr lang="en-IN" sz="2800"/>
              <a:t>that are assembled structurally like woven material. </a:t>
            </a:r>
          </a:p>
          <a:p>
            <a:pPr marL="342900" indent="-342900">
              <a:lnSpc>
                <a:spcPct val="150000"/>
              </a:lnSpc>
              <a:buFont typeface="Arial" pitchFamily="34" charset="0"/>
              <a:buChar char="•"/>
            </a:pPr>
            <a:r>
              <a:rPr lang="en-IN" sz="2800"/>
              <a:t>The amino sugar component consists of alternating molecules of       		</a:t>
            </a:r>
            <a:r>
              <a:rPr lang="en-IN" sz="2800" b="1">
                <a:solidFill>
                  <a:srgbClr val="FF0000"/>
                </a:solidFill>
              </a:rPr>
              <a:t>N-</a:t>
            </a:r>
            <a:r>
              <a:rPr lang="en-IN" sz="2800" b="1" err="1">
                <a:solidFill>
                  <a:srgbClr val="FF0000"/>
                </a:solidFill>
              </a:rPr>
              <a:t>acetylglucosamine</a:t>
            </a:r>
            <a:r>
              <a:rPr lang="en-IN" sz="2800" b="1">
                <a:solidFill>
                  <a:srgbClr val="FF0000"/>
                </a:solidFill>
              </a:rPr>
              <a:t> (NAG)</a:t>
            </a:r>
            <a:r>
              <a:rPr lang="en-IN" sz="2800">
                <a:solidFill>
                  <a:srgbClr val="FF0000"/>
                </a:solidFill>
              </a:rPr>
              <a:t> and </a:t>
            </a:r>
            <a:r>
              <a:rPr lang="en-IN" sz="2800" b="1">
                <a:solidFill>
                  <a:srgbClr val="FF0000"/>
                </a:solidFill>
              </a:rPr>
              <a:t>N-</a:t>
            </a:r>
            <a:r>
              <a:rPr lang="en-IN" sz="2800" b="1" err="1">
                <a:solidFill>
                  <a:srgbClr val="FF0000"/>
                </a:solidFill>
              </a:rPr>
              <a:t>acetylmuramic</a:t>
            </a:r>
            <a:r>
              <a:rPr lang="en-IN" sz="2800" b="1">
                <a:solidFill>
                  <a:srgbClr val="FF0000"/>
                </a:solidFill>
              </a:rPr>
              <a:t> acid (NAM)</a:t>
            </a:r>
            <a:r>
              <a:rPr lang="en-IN" sz="2800">
                <a:solidFill>
                  <a:srgbClr val="FF0000"/>
                </a:solidFill>
              </a:rPr>
              <a:t>. </a:t>
            </a:r>
          </a:p>
          <a:p>
            <a:pPr marL="342900" indent="-342900">
              <a:lnSpc>
                <a:spcPct val="150000"/>
              </a:lnSpc>
              <a:buFont typeface="Arial" pitchFamily="34" charset="0"/>
              <a:buChar char="•"/>
            </a:pPr>
            <a:r>
              <a:rPr lang="en-IN" sz="2800"/>
              <a:t>These molecules are </a:t>
            </a:r>
            <a:r>
              <a:rPr lang="en-IN" sz="2800" b="1" err="1"/>
              <a:t>crosslinked</a:t>
            </a:r>
            <a:r>
              <a:rPr lang="en-IN" sz="2800" b="1"/>
              <a:t> together by short peptides </a:t>
            </a:r>
            <a:r>
              <a:rPr lang="en-IN" sz="2800"/>
              <a:t>which help give peptidoglycan strength and structure. </a:t>
            </a:r>
          </a:p>
          <a:p>
            <a:pPr marL="342900" indent="-342900">
              <a:lnSpc>
                <a:spcPct val="150000"/>
              </a:lnSpc>
              <a:buFont typeface="Arial" pitchFamily="34" charset="0"/>
              <a:buChar char="•"/>
            </a:pPr>
            <a:r>
              <a:rPr lang="en-IN" sz="2800"/>
              <a:t>Peptidoglycan provides </a:t>
            </a:r>
            <a:r>
              <a:rPr lang="en-IN" sz="2800" b="1"/>
              <a:t>protection for bacteria and defines their shape.</a:t>
            </a:r>
          </a:p>
        </p:txBody>
      </p:sp>
      <p:sp>
        <p:nvSpPr>
          <p:cNvPr id="5" name="Rectangle 2"/>
          <p:cNvSpPr txBox="1">
            <a:spLocks noChangeArrowheads="1"/>
          </p:cNvSpPr>
          <p:nvPr/>
        </p:nvSpPr>
        <p:spPr>
          <a:xfrm>
            <a:off x="2990193" y="0"/>
            <a:ext cx="5507421" cy="8040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b="1">
                <a:solidFill>
                  <a:srgbClr val="FF0000"/>
                </a:solidFill>
                <a:cs typeface="Traditional Arabic" pitchFamily="18" charset="-78"/>
              </a:rPr>
              <a:t>Bacterial Cell wall Structures</a:t>
            </a:r>
          </a:p>
        </p:txBody>
      </p:sp>
    </p:spTree>
    <p:extLst>
      <p:ext uri="{BB962C8B-B14F-4D97-AF65-F5344CB8AC3E}">
        <p14:creationId xmlns:p14="http://schemas.microsoft.com/office/powerpoint/2010/main" val="2769103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Content Placeholder 2"/>
          <p:cNvSpPr>
            <a:spLocks noGrp="1"/>
          </p:cNvSpPr>
          <p:nvPr>
            <p:ph idx="1"/>
          </p:nvPr>
        </p:nvSpPr>
        <p:spPr>
          <a:xfrm>
            <a:off x="1502" y="1099550"/>
            <a:ext cx="10515600" cy="4351338"/>
          </a:xfrm>
        </p:spPr>
        <p:txBody>
          <a:bodyPr/>
          <a:lstStyle/>
          <a:p>
            <a:pPr marL="0" indent="0">
              <a:buNone/>
            </a:pPr>
            <a:r>
              <a:rPr lang="en-IN" b="1"/>
              <a:t>Prokaryotes</a:t>
            </a:r>
            <a:endParaRPr lang="en-US" altLang="en-US" b="1"/>
          </a:p>
          <a:p>
            <a:pPr eaLnBrk="1" hangingPunct="1"/>
            <a:r>
              <a:rPr lang="en-US" altLang="en-US"/>
              <a:t>The Domains </a:t>
            </a:r>
            <a:r>
              <a:rPr lang="en-US" altLang="en-US" u="sng"/>
              <a:t>Archaea</a:t>
            </a:r>
            <a:r>
              <a:rPr lang="en-US" altLang="en-US"/>
              <a:t> and </a:t>
            </a:r>
            <a:r>
              <a:rPr lang="en-US" altLang="en-US" u="sng"/>
              <a:t>Eubacteria</a:t>
            </a:r>
            <a:r>
              <a:rPr lang="en-US" altLang="en-US"/>
              <a:t> are commonly grouped together in discussion and called </a:t>
            </a:r>
            <a:r>
              <a:rPr lang="en-US" altLang="en-US" b="1"/>
              <a:t>prokaryotes </a:t>
            </a:r>
            <a:r>
              <a:rPr lang="en-US" altLang="en-US" b="1">
                <a:solidFill>
                  <a:srgbClr val="FF0000"/>
                </a:solidFill>
              </a:rPr>
              <a:t>because they lack  membrane-bound nuclei and membrane-bound organelles</a:t>
            </a:r>
            <a:r>
              <a:rPr lang="en-US" altLang="en-US"/>
              <a:t>.</a:t>
            </a:r>
          </a:p>
          <a:p>
            <a:pPr eaLnBrk="1" hangingPunct="1"/>
            <a:endParaRPr lang="en-US" altLang="en-US"/>
          </a:p>
          <a:p>
            <a:pPr marL="0" indent="0">
              <a:buNone/>
            </a:pPr>
            <a:r>
              <a:rPr lang="en-IN" b="1"/>
              <a:t>Eukaryotes</a:t>
            </a:r>
            <a:endParaRPr lang="en-US" altLang="en-US" b="1"/>
          </a:p>
          <a:p>
            <a:r>
              <a:rPr lang="en-US" altLang="en-US"/>
              <a:t>The Domains can also be split into Kingdoms</a:t>
            </a:r>
          </a:p>
          <a:p>
            <a:pPr marL="0" indent="0">
              <a:buNone/>
            </a:pPr>
            <a:r>
              <a:rPr lang="en-US" altLang="en-US"/>
              <a:t> which further divide the organisms by their characteristics.</a:t>
            </a:r>
          </a:p>
          <a:p>
            <a:pPr eaLnBrk="1" hangingPunct="1"/>
            <a:endParaRPr lang="en-US" altLang="en-US"/>
          </a:p>
        </p:txBody>
      </p:sp>
      <p:sp>
        <p:nvSpPr>
          <p:cNvPr id="5" name="Oval 4"/>
          <p:cNvSpPr/>
          <p:nvPr/>
        </p:nvSpPr>
        <p:spPr>
          <a:xfrm>
            <a:off x="9625345" y="1082944"/>
            <a:ext cx="1769950" cy="1751609"/>
          </a:xfrm>
          <a:prstGeom prst="ellipse">
            <a:avLst/>
          </a:prstGeom>
          <a:solidFill>
            <a:schemeClr val="accent1"/>
          </a:solidFill>
          <a:ln w="412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Nucleus and Organelles</a:t>
            </a:r>
          </a:p>
        </p:txBody>
      </p:sp>
      <p:cxnSp>
        <p:nvCxnSpPr>
          <p:cNvPr id="7" name="Straight Connector 6"/>
          <p:cNvCxnSpPr/>
          <p:nvPr/>
        </p:nvCxnSpPr>
        <p:spPr>
          <a:xfrm flipH="1">
            <a:off x="9748320" y="1082814"/>
            <a:ext cx="1524000" cy="2066362"/>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0013133" y="1303699"/>
            <a:ext cx="1494577" cy="1863154"/>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879695" y="156131"/>
            <a:ext cx="10515600" cy="926683"/>
          </a:xfrm>
        </p:spPr>
        <p:txBody>
          <a:bodyPr>
            <a:normAutofit/>
          </a:bodyPr>
          <a:lstStyle/>
          <a:p>
            <a:pPr>
              <a:defRPr/>
            </a:pPr>
            <a:r>
              <a:rPr lang="en-US"/>
              <a:t>Basic Classification Kingdoms:</a:t>
            </a:r>
            <a:endParaRPr lang="en-US" sz="2700" b="1"/>
          </a:p>
        </p:txBody>
      </p:sp>
      <p:pic>
        <p:nvPicPr>
          <p:cNvPr id="11" name="Diagram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4237" y="3546475"/>
            <a:ext cx="6837791"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5690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descr="taL75225_04_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5852" y="625498"/>
            <a:ext cx="4681538"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435476" y="0"/>
            <a:ext cx="3006529" cy="707886"/>
          </a:xfrm>
          <a:prstGeom prst="rect">
            <a:avLst/>
          </a:prstGeom>
        </p:spPr>
        <p:txBody>
          <a:bodyPr wrap="none">
            <a:spAutoFit/>
          </a:bodyPr>
          <a:lstStyle/>
          <a:p>
            <a:pPr>
              <a:defRPr/>
            </a:pPr>
            <a:r>
              <a:rPr lang="en-US" sz="4000" b="1" err="1">
                <a:solidFill>
                  <a:schemeClr val="tx2"/>
                </a:solidFill>
                <a:latin typeface="+mj-lt"/>
                <a:ea typeface="+mj-ea"/>
                <a:cs typeface="Traditional Arabic" pitchFamily="18" charset="-78"/>
              </a:rPr>
              <a:t>Peptidoglycan</a:t>
            </a:r>
            <a:endParaRPr lang="en-IN" sz="4000" b="1">
              <a:solidFill>
                <a:schemeClr val="tx2"/>
              </a:solidFill>
              <a:latin typeface="+mj-lt"/>
              <a:ea typeface="+mj-ea"/>
              <a:cs typeface="Traditional Arabic" pitchFamily="18" charset="-78"/>
            </a:endParaRPr>
          </a:p>
        </p:txBody>
      </p:sp>
      <p:pic>
        <p:nvPicPr>
          <p:cNvPr id="28676" name="Picture 2" descr="The backbone is the same in all bacterial species.&#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676400"/>
            <a:ext cx="4267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775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277502" y="0"/>
            <a:ext cx="6643560" cy="909314"/>
          </a:xfrm>
        </p:spPr>
        <p:txBody>
          <a:bodyPr>
            <a:noAutofit/>
          </a:bodyPr>
          <a:lstStyle/>
          <a:p>
            <a:r>
              <a:rPr lang="en-US" altLang="en-US" sz="2800" b="1">
                <a:solidFill>
                  <a:srgbClr val="FF0000"/>
                </a:solidFill>
                <a:latin typeface="+mn-lt"/>
                <a:cs typeface="Traditional Arabic" pitchFamily="18" charset="-78"/>
              </a:rPr>
              <a:t>How to differentiate different bacteria ?</a:t>
            </a:r>
            <a:endParaRPr lang="en-IN" altLang="en-US" sz="2800" b="1">
              <a:solidFill>
                <a:srgbClr val="FF0000"/>
              </a:solidFill>
              <a:latin typeface="+mn-lt"/>
              <a:cs typeface="Traditional Arabic" pitchFamily="18" charset="-78"/>
            </a:endParaRPr>
          </a:p>
        </p:txBody>
      </p:sp>
      <p:pic>
        <p:nvPicPr>
          <p:cNvPr id="45060" name="Picture 4" descr="Gram’s stain&#10;G&#10;+&#10;G&#10;-&#10;Bacteria are classified as gram-&#10;positive or gram-negative according&#10;to their response to the Gram&#10;st..."/>
          <p:cNvPicPr>
            <a:picLocks noChangeAspect="1" noChangeArrowheads="1"/>
          </p:cNvPicPr>
          <p:nvPr/>
        </p:nvPicPr>
        <p:blipFill>
          <a:blip r:embed="rId2">
            <a:extLst>
              <a:ext uri="{28A0092B-C50C-407E-A947-70E740481C1C}">
                <a14:useLocalDpi xmlns:a14="http://schemas.microsoft.com/office/drawing/2010/main" val="0"/>
              </a:ext>
            </a:extLst>
          </a:blip>
          <a:srcRect l="2509" t="35072" r="44827" b="6471"/>
          <a:stretch>
            <a:fillRect/>
          </a:stretch>
        </p:blipFill>
        <p:spPr bwMode="auto">
          <a:xfrm>
            <a:off x="7126014" y="240185"/>
            <a:ext cx="4783180" cy="452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77502" y="767342"/>
            <a:ext cx="6848512" cy="5632311"/>
          </a:xfrm>
          <a:prstGeom prst="rect">
            <a:avLst/>
          </a:prstGeom>
        </p:spPr>
        <p:txBody>
          <a:bodyPr wrap="square">
            <a:spAutoFit/>
          </a:bodyPr>
          <a:lstStyle/>
          <a:p>
            <a:pPr marL="285750" indent="-285750">
              <a:lnSpc>
                <a:spcPct val="150000"/>
              </a:lnSpc>
              <a:buFont typeface="Arial" pitchFamily="34" charset="0"/>
              <a:buChar char="•"/>
            </a:pPr>
            <a:r>
              <a:rPr lang="en-IN" sz="2400"/>
              <a:t>The </a:t>
            </a:r>
            <a:r>
              <a:rPr lang="en-IN" sz="2400" b="1"/>
              <a:t>Gram stain </a:t>
            </a:r>
            <a:r>
              <a:rPr lang="en-IN" sz="2400"/>
              <a:t>(named after Christian Gram, Danish scientist and physician, 1853–1938) is the most useful and widely employed differential stain in bacteriology. It divides bacteria into two groups— </a:t>
            </a:r>
            <a:r>
              <a:rPr lang="en-IN" sz="2400" b="1"/>
              <a:t>gram negative </a:t>
            </a:r>
            <a:r>
              <a:rPr lang="en-IN" sz="2400"/>
              <a:t>and </a:t>
            </a:r>
            <a:r>
              <a:rPr lang="en-IN" sz="2400" b="1"/>
              <a:t>gram positive.</a:t>
            </a:r>
          </a:p>
          <a:p>
            <a:pPr marL="342900" lvl="1" indent="-342900">
              <a:lnSpc>
                <a:spcPct val="150000"/>
              </a:lnSpc>
              <a:buFont typeface="Arial" pitchFamily="34" charset="0"/>
              <a:buChar char="•"/>
            </a:pPr>
            <a:r>
              <a:rPr lang="en-US" sz="2400" b="1" u="sng">
                <a:solidFill>
                  <a:srgbClr val="FF0000"/>
                </a:solidFill>
                <a:cs typeface="Majalla UI"/>
              </a:rPr>
              <a:t>Cell wall </a:t>
            </a:r>
            <a:r>
              <a:rPr lang="en-US" sz="2400">
                <a:solidFill>
                  <a:srgbClr val="FF0000"/>
                </a:solidFill>
                <a:cs typeface="Majalla UI"/>
              </a:rPr>
              <a:t>is the basis for classification of bacteria into Gram-positive &amp; Gram-negative by Gram-stain</a:t>
            </a:r>
            <a:endParaRPr lang="en-US" sz="2400" u="sng">
              <a:solidFill>
                <a:srgbClr val="FF0000"/>
              </a:solidFill>
            </a:endParaRPr>
          </a:p>
          <a:p>
            <a:pPr marL="285750" indent="-285750">
              <a:lnSpc>
                <a:spcPct val="150000"/>
              </a:lnSpc>
              <a:buFont typeface="Arial" pitchFamily="34" charset="0"/>
              <a:buChar char="•"/>
            </a:pPr>
            <a:r>
              <a:rPr lang="en-IN" altLang="en-US" sz="2400">
                <a:cs typeface="Majalla UI"/>
              </a:rPr>
              <a:t>Bacteria are classified as gram- positive or gram-negative according to their response to the Gram staining procedure.</a:t>
            </a:r>
            <a:endParaRPr lang="en-IN" sz="2400"/>
          </a:p>
        </p:txBody>
      </p:sp>
      <p:sp>
        <p:nvSpPr>
          <p:cNvPr id="11" name="TextBox 10"/>
          <p:cNvSpPr txBox="1"/>
          <p:nvPr/>
        </p:nvSpPr>
        <p:spPr>
          <a:xfrm>
            <a:off x="7686747" y="5731218"/>
            <a:ext cx="1733266" cy="954107"/>
          </a:xfrm>
          <a:prstGeom prst="rect">
            <a:avLst/>
          </a:prstGeom>
          <a:solidFill>
            <a:srgbClr val="9933FF"/>
          </a:solidFill>
        </p:spPr>
        <p:txBody>
          <a:bodyPr wrap="square" rtlCol="0">
            <a:spAutoFit/>
          </a:bodyPr>
          <a:lstStyle/>
          <a:p>
            <a:r>
              <a:rPr lang="en-IN" sz="2800"/>
              <a:t>Deep Purple</a:t>
            </a:r>
          </a:p>
        </p:txBody>
      </p:sp>
      <p:sp>
        <p:nvSpPr>
          <p:cNvPr id="12" name="Rectangle 11"/>
          <p:cNvSpPr/>
          <p:nvPr/>
        </p:nvSpPr>
        <p:spPr>
          <a:xfrm>
            <a:off x="10344969" y="5730376"/>
            <a:ext cx="1847031" cy="954107"/>
          </a:xfrm>
          <a:prstGeom prst="rect">
            <a:avLst/>
          </a:prstGeom>
          <a:solidFill>
            <a:srgbClr val="FF66FF"/>
          </a:solidFill>
        </p:spPr>
        <p:txBody>
          <a:bodyPr wrap="square">
            <a:spAutoFit/>
          </a:bodyPr>
          <a:lstStyle/>
          <a:p>
            <a:r>
              <a:rPr lang="en-IN" sz="2800"/>
              <a:t>Pinkish To Red </a:t>
            </a:r>
          </a:p>
        </p:txBody>
      </p:sp>
      <p:cxnSp>
        <p:nvCxnSpPr>
          <p:cNvPr id="13" name="Straight Arrow Connector 12"/>
          <p:cNvCxnSpPr/>
          <p:nvPr/>
        </p:nvCxnSpPr>
        <p:spPr>
          <a:xfrm>
            <a:off x="8219009" y="4667534"/>
            <a:ext cx="191068" cy="90075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1491415" y="4763069"/>
            <a:ext cx="54591" cy="805218"/>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970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025" y="734372"/>
            <a:ext cx="11777706" cy="1477328"/>
          </a:xfrm>
          <a:prstGeom prst="rect">
            <a:avLst/>
          </a:prstGeom>
        </p:spPr>
        <p:txBody>
          <a:bodyPr wrap="square">
            <a:spAutoFit/>
          </a:bodyPr>
          <a:lstStyle/>
          <a:p>
            <a:pPr marL="342900" indent="-342900" algn="just">
              <a:buFont typeface="+mj-lt"/>
              <a:buAutoNum type="arabicPeriod"/>
            </a:pPr>
            <a:r>
              <a:rPr lang="en-IN"/>
              <a:t>The first step in the procedure involves staining with the basic dye </a:t>
            </a:r>
            <a:r>
              <a:rPr lang="en-IN" b="1"/>
              <a:t>crystal violet</a:t>
            </a:r>
            <a:r>
              <a:rPr lang="en-IN"/>
              <a:t>. This is the </a:t>
            </a:r>
            <a:r>
              <a:rPr lang="en-IN" b="1"/>
              <a:t>primary stain. </a:t>
            </a:r>
          </a:p>
          <a:p>
            <a:pPr marL="342900" indent="-342900" algn="just">
              <a:buFont typeface="+mj-lt"/>
              <a:buAutoNum type="arabicPeriod"/>
            </a:pPr>
            <a:endParaRPr lang="en-IN" b="1"/>
          </a:p>
          <a:p>
            <a:pPr marL="342900" indent="-342900" algn="just">
              <a:buFont typeface="+mj-lt"/>
              <a:buAutoNum type="arabicPeriod"/>
            </a:pPr>
            <a:r>
              <a:rPr lang="en-IN"/>
              <a:t>It is followed by treatment with an </a:t>
            </a:r>
            <a:r>
              <a:rPr lang="en-IN" b="1"/>
              <a:t>iodine solution</a:t>
            </a:r>
            <a:r>
              <a:rPr lang="en-IN"/>
              <a:t>, which functions as a </a:t>
            </a:r>
            <a:r>
              <a:rPr lang="en-IN" b="1"/>
              <a:t>mordant; </a:t>
            </a:r>
            <a:r>
              <a:rPr lang="en-IN"/>
              <a:t>that is, it </a:t>
            </a:r>
            <a:r>
              <a:rPr lang="en-IN" b="1"/>
              <a:t>increases the interaction between the bacterial cell and the dye so that the dye is more tightly bound or the cell is more strongly stained</a:t>
            </a:r>
            <a:r>
              <a:rPr lang="en-IN"/>
              <a:t>. </a:t>
            </a:r>
          </a:p>
          <a:p>
            <a:pPr marL="342900" indent="-342900" algn="just">
              <a:buFont typeface="+mj-lt"/>
              <a:buAutoNum type="arabicPeriod"/>
            </a:pPr>
            <a:endParaRPr lang="en-IN"/>
          </a:p>
        </p:txBody>
      </p:sp>
      <p:sp>
        <p:nvSpPr>
          <p:cNvPr id="5" name="Title 1"/>
          <p:cNvSpPr txBox="1">
            <a:spLocks/>
          </p:cNvSpPr>
          <p:nvPr/>
        </p:nvSpPr>
        <p:spPr>
          <a:xfrm>
            <a:off x="843042" y="0"/>
            <a:ext cx="3954989" cy="90931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a:solidFill>
                  <a:srgbClr val="FF0000"/>
                </a:solidFill>
                <a:latin typeface="+mn-lt"/>
                <a:cs typeface="Traditional Arabic" pitchFamily="18" charset="-78"/>
              </a:rPr>
              <a:t>Gram-Stain Procedure</a:t>
            </a:r>
            <a:endParaRPr lang="en-IN" altLang="en-US" sz="2800" b="1">
              <a:solidFill>
                <a:srgbClr val="FF0000"/>
              </a:solidFill>
              <a:latin typeface="+mn-lt"/>
              <a:cs typeface="Traditional Arabic" pitchFamily="18" charset="-78"/>
            </a:endParaRPr>
          </a:p>
        </p:txBody>
      </p:sp>
      <p:sp>
        <p:nvSpPr>
          <p:cNvPr id="13" name="AutoShape 4" descr="https://cdn.technologynetworks.com/tn/images/body/gramstainfinal1566397655533.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l="12621" r="11586"/>
          <a:stretch/>
        </p:blipFill>
        <p:spPr>
          <a:xfrm>
            <a:off x="6505916" y="2393294"/>
            <a:ext cx="5570472" cy="4133630"/>
          </a:xfrm>
          <a:prstGeom prst="rect">
            <a:avLst/>
          </a:prstGeom>
        </p:spPr>
      </p:pic>
      <p:sp>
        <p:nvSpPr>
          <p:cNvPr id="19" name="Rectangle 18"/>
          <p:cNvSpPr/>
          <p:nvPr/>
        </p:nvSpPr>
        <p:spPr>
          <a:xfrm>
            <a:off x="130570" y="2180364"/>
            <a:ext cx="6207168" cy="3970318"/>
          </a:xfrm>
          <a:prstGeom prst="rect">
            <a:avLst/>
          </a:prstGeom>
        </p:spPr>
        <p:txBody>
          <a:bodyPr wrap="square" lIns="91440" tIns="45720" rIns="91440" bIns="45720" anchor="t">
            <a:spAutoFit/>
          </a:bodyPr>
          <a:lstStyle/>
          <a:p>
            <a:pPr algn="just"/>
            <a:r>
              <a:rPr lang="en-IN"/>
              <a:t>3. The smear is then decolorized by </a:t>
            </a:r>
            <a:r>
              <a:rPr lang="en-IN" b="1"/>
              <a:t>washing with an agent such as 95% ethanol or isopropanol-acetone</a:t>
            </a:r>
            <a:r>
              <a:rPr lang="en-IN"/>
              <a:t>. </a:t>
            </a:r>
            <a:r>
              <a:rPr lang="en-IN">
                <a:solidFill>
                  <a:srgbClr val="FF0000"/>
                </a:solidFill>
              </a:rPr>
              <a:t>Gram-positive bacteria retain the crystal violet-iodine complex when washed with the </a:t>
            </a:r>
            <a:r>
              <a:rPr lang="en-IN" err="1">
                <a:solidFill>
                  <a:srgbClr val="FF0000"/>
                </a:solidFill>
              </a:rPr>
              <a:t>decolorizer</a:t>
            </a:r>
            <a:r>
              <a:rPr lang="en-IN">
                <a:solidFill>
                  <a:srgbClr val="FF0000"/>
                </a:solidFill>
              </a:rPr>
              <a:t>, whereas gram-negative bacteria lose their crystal violet-iodine complex and become </a:t>
            </a:r>
            <a:r>
              <a:rPr lang="en-IN" err="1">
                <a:solidFill>
                  <a:srgbClr val="FF0000"/>
                </a:solidFill>
              </a:rPr>
              <a:t>colorless</a:t>
            </a:r>
            <a:r>
              <a:rPr lang="en-IN">
                <a:solidFill>
                  <a:srgbClr val="FF0000"/>
                </a:solidFill>
              </a:rPr>
              <a:t>.</a:t>
            </a:r>
          </a:p>
          <a:p>
            <a:pPr marL="342900" indent="-342900" algn="just">
              <a:buFont typeface="+mj-lt"/>
              <a:buAutoNum type="arabicPeriod"/>
            </a:pPr>
            <a:endParaRPr lang="en-IN"/>
          </a:p>
          <a:p>
            <a:pPr algn="just"/>
            <a:r>
              <a:rPr lang="en-IN"/>
              <a:t>4. Finally, the smear is </a:t>
            </a:r>
            <a:r>
              <a:rPr lang="en-IN" b="1"/>
              <a:t>counterstained with a basic dye</a:t>
            </a:r>
            <a:r>
              <a:rPr lang="en-IN"/>
              <a:t>, different in </a:t>
            </a:r>
            <a:r>
              <a:rPr lang="en-IN" err="1"/>
              <a:t>color</a:t>
            </a:r>
            <a:r>
              <a:rPr lang="en-IN"/>
              <a:t> than crystal violet. This counterstain is usually </a:t>
            </a:r>
            <a:r>
              <a:rPr lang="en-IN" b="1"/>
              <a:t>safranin</a:t>
            </a:r>
            <a:r>
              <a:rPr lang="en-IN"/>
              <a:t>. The safranin will stain the </a:t>
            </a:r>
            <a:r>
              <a:rPr lang="en-IN" err="1"/>
              <a:t>colorless</a:t>
            </a:r>
            <a:r>
              <a:rPr lang="en-IN"/>
              <a:t>, gram-negative bacteria pink but does not alter the dark purple </a:t>
            </a:r>
            <a:r>
              <a:rPr lang="en-IN" err="1"/>
              <a:t>color</a:t>
            </a:r>
            <a:r>
              <a:rPr lang="en-IN"/>
              <a:t> of the gram-positive bacteria.</a:t>
            </a:r>
          </a:p>
          <a:p>
            <a:pPr algn="just"/>
            <a:endParaRPr lang="en-IN"/>
          </a:p>
          <a:p>
            <a:pPr algn="just"/>
            <a:r>
              <a:rPr lang="en-IN"/>
              <a:t>5. </a:t>
            </a:r>
            <a:r>
              <a:rPr lang="en-IN">
                <a:solidFill>
                  <a:srgbClr val="FF0000"/>
                </a:solidFill>
              </a:rPr>
              <a:t>The end result is that gram-positive bacteria are deep purple in </a:t>
            </a:r>
            <a:r>
              <a:rPr lang="en-IN" err="1">
                <a:solidFill>
                  <a:srgbClr val="FF0000"/>
                </a:solidFill>
              </a:rPr>
              <a:t>color</a:t>
            </a:r>
            <a:r>
              <a:rPr lang="en-IN">
                <a:solidFill>
                  <a:srgbClr val="FF0000"/>
                </a:solidFill>
              </a:rPr>
              <a:t> and gram-negative bacteria are pinkish to red in </a:t>
            </a:r>
            <a:r>
              <a:rPr lang="en-IN" err="1">
                <a:solidFill>
                  <a:srgbClr val="FF0000"/>
                </a:solidFill>
              </a:rPr>
              <a:t>color</a:t>
            </a:r>
            <a:r>
              <a:rPr lang="en-IN">
                <a:solidFill>
                  <a:srgbClr val="FF0000"/>
                </a:solidFill>
              </a:rPr>
              <a:t>. </a:t>
            </a:r>
          </a:p>
        </p:txBody>
      </p:sp>
    </p:spTree>
    <p:extLst>
      <p:ext uri="{BB962C8B-B14F-4D97-AF65-F5344CB8AC3E}">
        <p14:creationId xmlns:p14="http://schemas.microsoft.com/office/powerpoint/2010/main" val="2770407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8"/>
          <p:cNvSpPr>
            <a:spLocks noGrp="1" noChangeArrowheads="1"/>
          </p:cNvSpPr>
          <p:nvPr>
            <p:ph type="title"/>
          </p:nvPr>
        </p:nvSpPr>
        <p:spPr>
          <a:xfrm>
            <a:off x="1680947" y="1065481"/>
            <a:ext cx="4078408" cy="772804"/>
          </a:xfrm>
        </p:spPr>
        <p:txBody>
          <a:bodyPr/>
          <a:lstStyle/>
          <a:p>
            <a:pPr eaLnBrk="1" hangingPunct="1"/>
            <a:r>
              <a:rPr lang="en-US" altLang="en-US" sz="4000" b="1">
                <a:solidFill>
                  <a:srgbClr val="FF0000"/>
                </a:solidFill>
                <a:latin typeface="+mn-lt"/>
                <a:cs typeface="Traditional Arabic" pitchFamily="18" charset="-78"/>
              </a:rPr>
              <a:t>Gram-Positive</a:t>
            </a:r>
          </a:p>
        </p:txBody>
      </p:sp>
      <p:pic>
        <p:nvPicPr>
          <p:cNvPr id="46083" name="Picture 11" descr="E"/>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611203" y="2026692"/>
            <a:ext cx="4648200" cy="4191000"/>
          </a:xfrm>
          <a:noFill/>
        </p:spPr>
      </p:pic>
      <p:pic>
        <p:nvPicPr>
          <p:cNvPr id="46084" name="Picture 7" descr="Gram-postive cocci"/>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498979" y="1944806"/>
            <a:ext cx="4191000" cy="4191000"/>
          </a:xfrm>
          <a:noFill/>
        </p:spPr>
      </p:pic>
      <p:sp>
        <p:nvSpPr>
          <p:cNvPr id="2" name="Rectangle 1"/>
          <p:cNvSpPr/>
          <p:nvPr/>
        </p:nvSpPr>
        <p:spPr>
          <a:xfrm>
            <a:off x="7338315" y="1160537"/>
            <a:ext cx="3389967" cy="707886"/>
          </a:xfrm>
          <a:prstGeom prst="rect">
            <a:avLst/>
          </a:prstGeom>
        </p:spPr>
        <p:txBody>
          <a:bodyPr wrap="none">
            <a:spAutoFit/>
          </a:bodyPr>
          <a:lstStyle/>
          <a:p>
            <a:r>
              <a:rPr lang="en-US" altLang="en-US" sz="4000" b="1">
                <a:solidFill>
                  <a:srgbClr val="FF0000"/>
                </a:solidFill>
                <a:cs typeface="Traditional Arabic" pitchFamily="18" charset="-78"/>
              </a:rPr>
              <a:t>Gram-Negative</a:t>
            </a:r>
            <a:endParaRPr lang="en-IN" sz="4000"/>
          </a:p>
        </p:txBody>
      </p:sp>
    </p:spTree>
    <p:extLst>
      <p:ext uri="{BB962C8B-B14F-4D97-AF65-F5344CB8AC3E}">
        <p14:creationId xmlns:p14="http://schemas.microsoft.com/office/powerpoint/2010/main" val="2459867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descr="Bacterial Cell Wall Structu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5061" y="533400"/>
            <a:ext cx="7352029" cy="6324600"/>
          </a:xfrm>
          <a:noFill/>
        </p:spPr>
      </p:pic>
      <p:sp>
        <p:nvSpPr>
          <p:cNvPr id="2" name="Right Brace 1"/>
          <p:cNvSpPr/>
          <p:nvPr/>
        </p:nvSpPr>
        <p:spPr>
          <a:xfrm>
            <a:off x="7457055" y="1024759"/>
            <a:ext cx="283779" cy="1418896"/>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FF0000"/>
              </a:solidFill>
            </a:endParaRPr>
          </a:p>
        </p:txBody>
      </p:sp>
      <p:sp>
        <p:nvSpPr>
          <p:cNvPr id="3" name="Right Brace 2"/>
          <p:cNvSpPr/>
          <p:nvPr/>
        </p:nvSpPr>
        <p:spPr>
          <a:xfrm>
            <a:off x="7598944" y="5249919"/>
            <a:ext cx="141890" cy="362607"/>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FF0000"/>
              </a:solidFill>
            </a:endParaRPr>
          </a:p>
        </p:txBody>
      </p:sp>
      <p:sp>
        <p:nvSpPr>
          <p:cNvPr id="4" name="TextBox 3"/>
          <p:cNvSpPr txBox="1"/>
          <p:nvPr/>
        </p:nvSpPr>
        <p:spPr>
          <a:xfrm>
            <a:off x="8024648" y="252248"/>
            <a:ext cx="4004442" cy="3170099"/>
          </a:xfrm>
          <a:prstGeom prst="rect">
            <a:avLst/>
          </a:prstGeom>
          <a:solidFill>
            <a:srgbClr val="9933FF">
              <a:alpha val="31000"/>
            </a:srgbClr>
          </a:solidFill>
          <a:ln>
            <a:solidFill>
              <a:srgbClr val="9933FF"/>
            </a:solidFill>
          </a:ln>
        </p:spPr>
        <p:txBody>
          <a:bodyPr wrap="square" rtlCol="0">
            <a:spAutoFit/>
          </a:bodyPr>
          <a:lstStyle/>
          <a:p>
            <a:pPr algn="just"/>
            <a:r>
              <a:rPr lang="en-IN" sz="2000"/>
              <a:t>The Gram positive cell wall has </a:t>
            </a:r>
            <a:r>
              <a:rPr lang="en-IN" sz="2000" b="1"/>
              <a:t>several layers of peptidoglycan.</a:t>
            </a:r>
            <a:r>
              <a:rPr lang="en-IN" sz="2000"/>
              <a:t> The thick layers of peptidoglycan help to support the cell membrane and provide a place of attachment for other molecules. The thick layers also enable Gram positive bacteria to retain most of the crystal violet dye during Gram staining causing them to appear purple.</a:t>
            </a:r>
          </a:p>
        </p:txBody>
      </p:sp>
      <p:sp>
        <p:nvSpPr>
          <p:cNvPr id="5" name="Rectangle 4"/>
          <p:cNvSpPr/>
          <p:nvPr/>
        </p:nvSpPr>
        <p:spPr>
          <a:xfrm>
            <a:off x="8024648" y="4489141"/>
            <a:ext cx="4004442" cy="2246769"/>
          </a:xfrm>
          <a:prstGeom prst="rect">
            <a:avLst/>
          </a:prstGeom>
          <a:solidFill>
            <a:srgbClr val="FF66FF"/>
          </a:solidFill>
        </p:spPr>
        <p:txBody>
          <a:bodyPr wrap="square">
            <a:spAutoFit/>
          </a:bodyPr>
          <a:lstStyle/>
          <a:p>
            <a:pPr algn="just"/>
            <a:r>
              <a:rPr lang="en-IN" sz="2000"/>
              <a:t>The </a:t>
            </a:r>
            <a:r>
              <a:rPr lang="en-IN" sz="2000" b="1"/>
              <a:t>peptidoglycan is a single thin layer </a:t>
            </a:r>
            <a:r>
              <a:rPr lang="en-IN" sz="2000"/>
              <a:t>compared to the thick layers in Gram positive cells. This thin layer does not retain the initial crystal violet dye but picks up the pink </a:t>
            </a:r>
            <a:r>
              <a:rPr lang="en-IN" sz="2000" err="1"/>
              <a:t>color</a:t>
            </a:r>
            <a:r>
              <a:rPr lang="en-IN" sz="2000"/>
              <a:t> of the counterstain during Gram staining.</a:t>
            </a:r>
          </a:p>
        </p:txBody>
      </p:sp>
    </p:spTree>
    <p:extLst>
      <p:ext uri="{BB962C8B-B14F-4D97-AF65-F5344CB8AC3E}">
        <p14:creationId xmlns:p14="http://schemas.microsoft.com/office/powerpoint/2010/main" val="528157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69" y="0"/>
            <a:ext cx="9064072" cy="6423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7244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022" t="9052" r="41112" b="6250"/>
          <a:stretch/>
        </p:blipFill>
        <p:spPr bwMode="auto">
          <a:xfrm>
            <a:off x="204951" y="0"/>
            <a:ext cx="5754415" cy="682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358093336"/>
              </p:ext>
            </p:extLst>
          </p:nvPr>
        </p:nvGraphicFramePr>
        <p:xfrm>
          <a:off x="6327228" y="286836"/>
          <a:ext cx="5526763" cy="2251413"/>
        </p:xfrm>
        <a:graphic>
          <a:graphicData uri="http://schemas.openxmlformats.org/drawingml/2006/table">
            <a:tbl>
              <a:tblPr firstRow="1" bandRow="1">
                <a:tableStyleId>{5C22544A-7EE6-4342-B048-85BDC9FD1C3A}</a:tableStyleId>
              </a:tblPr>
              <a:tblGrid>
                <a:gridCol w="1222777">
                  <a:extLst>
                    <a:ext uri="{9D8B030D-6E8A-4147-A177-3AD203B41FA5}">
                      <a16:colId xmlns:a16="http://schemas.microsoft.com/office/drawing/2014/main" val="20000"/>
                    </a:ext>
                  </a:extLst>
                </a:gridCol>
                <a:gridCol w="2175641">
                  <a:extLst>
                    <a:ext uri="{9D8B030D-6E8A-4147-A177-3AD203B41FA5}">
                      <a16:colId xmlns:a16="http://schemas.microsoft.com/office/drawing/2014/main" val="20001"/>
                    </a:ext>
                  </a:extLst>
                </a:gridCol>
                <a:gridCol w="2128345">
                  <a:extLst>
                    <a:ext uri="{9D8B030D-6E8A-4147-A177-3AD203B41FA5}">
                      <a16:colId xmlns:a16="http://schemas.microsoft.com/office/drawing/2014/main" val="20002"/>
                    </a:ext>
                  </a:extLst>
                </a:gridCol>
              </a:tblGrid>
              <a:tr h="834197">
                <a:tc>
                  <a:txBody>
                    <a:bodyPr/>
                    <a:lstStyle/>
                    <a:p>
                      <a:endParaRPr lang="en-IN" b="0" i="1">
                        <a:solidFill>
                          <a:srgbClr val="FF0000"/>
                        </a:solidFill>
                      </a:endParaRPr>
                    </a:p>
                  </a:txBody>
                  <a:tcPr>
                    <a:solidFill>
                      <a:schemeClr val="accent3">
                        <a:lumMod val="60000"/>
                        <a:lumOff val="40000"/>
                      </a:schemeClr>
                    </a:solidFill>
                  </a:tcPr>
                </a:tc>
                <a:tc>
                  <a:txBody>
                    <a:bodyPr/>
                    <a:lstStyle/>
                    <a:p>
                      <a:r>
                        <a:rPr lang="en-US" b="0" i="1">
                          <a:solidFill>
                            <a:srgbClr val="FF0000"/>
                          </a:solidFill>
                        </a:rPr>
                        <a:t>Gram Positive</a:t>
                      </a:r>
                      <a:endParaRPr lang="en-IN" b="0" i="1">
                        <a:solidFill>
                          <a:srgbClr val="FF0000"/>
                        </a:solidFill>
                      </a:endParaRPr>
                    </a:p>
                  </a:txBody>
                  <a:tcPr>
                    <a:solidFill>
                      <a:schemeClr val="accent3">
                        <a:lumMod val="60000"/>
                        <a:lumOff val="40000"/>
                      </a:schemeClr>
                    </a:solidFill>
                  </a:tcPr>
                </a:tc>
                <a:tc>
                  <a:txBody>
                    <a:bodyPr/>
                    <a:lstStyle/>
                    <a:p>
                      <a:r>
                        <a:rPr lang="en-US" b="0" i="1">
                          <a:solidFill>
                            <a:srgbClr val="FF0000"/>
                          </a:solidFill>
                        </a:rPr>
                        <a:t>Gram Negative</a:t>
                      </a:r>
                      <a:endParaRPr lang="en-IN" b="0" i="1">
                        <a:solidFill>
                          <a:srgbClr val="FF0000"/>
                        </a:solidFill>
                      </a:endParaRPr>
                    </a:p>
                  </a:txBody>
                  <a:tcPr>
                    <a:solidFill>
                      <a:schemeClr val="accent3">
                        <a:lumMod val="60000"/>
                        <a:lumOff val="40000"/>
                      </a:schemeClr>
                    </a:solidFill>
                  </a:tcPr>
                </a:tc>
                <a:extLst>
                  <a:ext uri="{0D108BD9-81ED-4DB2-BD59-A6C34878D82A}">
                    <a16:rowId xmlns:a16="http://schemas.microsoft.com/office/drawing/2014/main" val="10000"/>
                  </a:ext>
                </a:extLst>
              </a:tr>
              <a:tr h="1417216">
                <a:tc>
                  <a:txBody>
                    <a:bodyPr/>
                    <a:lstStyle/>
                    <a:p>
                      <a:r>
                        <a:rPr lang="en-US" b="0" i="1">
                          <a:solidFill>
                            <a:srgbClr val="FF0000"/>
                          </a:solidFill>
                        </a:rPr>
                        <a:t>Examples</a:t>
                      </a:r>
                      <a:endParaRPr lang="en-IN" b="0" i="1">
                        <a:solidFill>
                          <a:srgbClr val="FF0000"/>
                        </a:solidFill>
                      </a:endParaRPr>
                    </a:p>
                  </a:txBody>
                  <a:tcPr>
                    <a:solidFill>
                      <a:schemeClr val="accent3">
                        <a:lumMod val="60000"/>
                        <a:lumOff val="40000"/>
                      </a:schemeClr>
                    </a:solidFill>
                  </a:tcPr>
                </a:tc>
                <a:tc>
                  <a:txBody>
                    <a:bodyPr/>
                    <a:lstStyle/>
                    <a:p>
                      <a:r>
                        <a:rPr lang="en-IN" b="0" i="1" err="1">
                          <a:solidFill>
                            <a:srgbClr val="FF0000"/>
                          </a:solidFill>
                        </a:rPr>
                        <a:t>Staphyloccocus</a:t>
                      </a:r>
                      <a:r>
                        <a:rPr lang="en-IN" b="0" i="1">
                          <a:solidFill>
                            <a:srgbClr val="FF0000"/>
                          </a:solidFill>
                        </a:rPr>
                        <a:t>, </a:t>
                      </a:r>
                      <a:r>
                        <a:rPr lang="en-IN" b="0" i="1" err="1">
                          <a:solidFill>
                            <a:srgbClr val="FF0000"/>
                          </a:solidFill>
                        </a:rPr>
                        <a:t>Streptocooci</a:t>
                      </a:r>
                      <a:r>
                        <a:rPr lang="en-IN" b="0" i="1">
                          <a:solidFill>
                            <a:srgbClr val="FF0000"/>
                          </a:solidFill>
                        </a:rPr>
                        <a:t>, </a:t>
                      </a:r>
                    </a:p>
                    <a:p>
                      <a:r>
                        <a:rPr lang="en-IN" b="0" i="1">
                          <a:solidFill>
                            <a:srgbClr val="FF0000"/>
                          </a:solidFill>
                        </a:rPr>
                        <a:t>Bacillus</a:t>
                      </a:r>
                    </a:p>
                    <a:p>
                      <a:endParaRPr lang="en-IN" b="0" i="1">
                        <a:solidFill>
                          <a:srgbClr val="FF0000"/>
                        </a:solidFill>
                      </a:endParaRPr>
                    </a:p>
                  </a:txBody>
                  <a:tcPr>
                    <a:solidFill>
                      <a:schemeClr val="accent3">
                        <a:lumMod val="60000"/>
                        <a:lumOff val="40000"/>
                      </a:schemeClr>
                    </a:solidFill>
                  </a:tcPr>
                </a:tc>
                <a:tc>
                  <a:txBody>
                    <a:bodyPr/>
                    <a:lstStyle/>
                    <a:p>
                      <a:r>
                        <a:rPr lang="fi-FI" b="0" i="1">
                          <a:solidFill>
                            <a:srgbClr val="FF0000"/>
                          </a:solidFill>
                        </a:rPr>
                        <a:t>E. coli, </a:t>
                      </a:r>
                    </a:p>
                    <a:p>
                      <a:r>
                        <a:rPr lang="fi-FI" b="0" i="1">
                          <a:solidFill>
                            <a:srgbClr val="FF0000"/>
                          </a:solidFill>
                        </a:rPr>
                        <a:t>Klebsiella, Salmmonella, Pseudomonas</a:t>
                      </a:r>
                      <a:endParaRPr lang="en-IN" b="0" i="1">
                        <a:solidFill>
                          <a:srgbClr val="FF0000"/>
                        </a:solidFill>
                      </a:endParaRPr>
                    </a:p>
                  </a:txBody>
                  <a:tcPr>
                    <a:solidFill>
                      <a:schemeClr val="accent3">
                        <a:lumMod val="60000"/>
                        <a:lumOff val="40000"/>
                      </a:schemeClr>
                    </a:solidFill>
                  </a:tcPr>
                </a:tc>
                <a:extLst>
                  <a:ext uri="{0D108BD9-81ED-4DB2-BD59-A6C34878D82A}">
                    <a16:rowId xmlns:a16="http://schemas.microsoft.com/office/drawing/2014/main" val="10001"/>
                  </a:ext>
                </a:extLst>
              </a:tr>
            </a:tbl>
          </a:graphicData>
        </a:graphic>
      </p:graphicFrame>
      <p:sp>
        <p:nvSpPr>
          <p:cNvPr id="4" name="Rectangle 3"/>
          <p:cNvSpPr/>
          <p:nvPr/>
        </p:nvSpPr>
        <p:spPr>
          <a:xfrm>
            <a:off x="6500649" y="3175677"/>
            <a:ext cx="5370785" cy="3108543"/>
          </a:xfrm>
          <a:prstGeom prst="rect">
            <a:avLst/>
          </a:prstGeom>
          <a:solidFill>
            <a:srgbClr val="FFC000"/>
          </a:solidFill>
        </p:spPr>
        <p:txBody>
          <a:bodyPr wrap="square">
            <a:spAutoFit/>
          </a:bodyPr>
          <a:lstStyle/>
          <a:p>
            <a:pPr marL="609600" indent="-609600" algn="just"/>
            <a:r>
              <a:rPr lang="en-US" altLang="en-US" sz="2800" b="1" err="1">
                <a:cs typeface="Majalla UI"/>
              </a:rPr>
              <a:t>Teichoic</a:t>
            </a:r>
            <a:r>
              <a:rPr lang="en-US" altLang="en-US" sz="2800" b="1">
                <a:cs typeface="Majalla UI"/>
              </a:rPr>
              <a:t> acid, </a:t>
            </a:r>
            <a:r>
              <a:rPr lang="en-US" altLang="en-US" sz="2800" b="1" err="1">
                <a:cs typeface="Majalla UI"/>
              </a:rPr>
              <a:t>Lipoteichoic</a:t>
            </a:r>
            <a:r>
              <a:rPr lang="en-US" altLang="en-US" sz="2800" b="1">
                <a:cs typeface="Majalla UI"/>
              </a:rPr>
              <a:t> acids:</a:t>
            </a:r>
            <a:r>
              <a:rPr lang="en-US" altLang="en-US" sz="2800">
                <a:cs typeface="Majalla UI"/>
              </a:rPr>
              <a:t> found only in Gram-positive bacteria.</a:t>
            </a:r>
          </a:p>
          <a:p>
            <a:pPr marL="609600" indent="-609600" algn="just"/>
            <a:r>
              <a:rPr lang="en-US" altLang="en-US" sz="2800" b="1">
                <a:cs typeface="Majalla UI"/>
              </a:rPr>
              <a:t>Lipopolysaccharides</a:t>
            </a:r>
            <a:r>
              <a:rPr lang="en-US" altLang="en-US" sz="2800">
                <a:cs typeface="Majalla UI"/>
              </a:rPr>
              <a:t>: Lipopolysaccharides (LPS) found only in Gram-negative bacteria.</a:t>
            </a:r>
          </a:p>
        </p:txBody>
      </p:sp>
    </p:spTree>
    <p:extLst>
      <p:ext uri="{BB962C8B-B14F-4D97-AF65-F5344CB8AC3E}">
        <p14:creationId xmlns:p14="http://schemas.microsoft.com/office/powerpoint/2010/main" val="3719008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358" y="595886"/>
            <a:ext cx="7015655" cy="6370975"/>
          </a:xfrm>
          <a:prstGeom prst="rect">
            <a:avLst/>
          </a:prstGeom>
        </p:spPr>
        <p:txBody>
          <a:bodyPr wrap="square">
            <a:spAutoFit/>
          </a:bodyPr>
          <a:lstStyle/>
          <a:p>
            <a:pPr algn="just"/>
            <a:r>
              <a:rPr lang="en-IN" sz="2400" b="1" i="1">
                <a:solidFill>
                  <a:srgbClr val="FF0000"/>
                </a:solidFill>
              </a:rPr>
              <a:t>Flagella:</a:t>
            </a:r>
            <a:r>
              <a:rPr lang="en-IN" sz="2400" b="1">
                <a:solidFill>
                  <a:srgbClr val="FF0000"/>
                </a:solidFill>
              </a:rPr>
              <a:t> </a:t>
            </a:r>
            <a:r>
              <a:rPr lang="en-IN" sz="2400"/>
              <a:t>Organs of </a:t>
            </a:r>
            <a:r>
              <a:rPr lang="en-IN" sz="2400" b="1"/>
              <a:t>motility</a:t>
            </a:r>
            <a:r>
              <a:rPr lang="en-IN" sz="2400"/>
              <a:t>, composed of </a:t>
            </a:r>
            <a:r>
              <a:rPr lang="en-IN" sz="2400" err="1"/>
              <a:t>flagellins</a:t>
            </a:r>
            <a:r>
              <a:rPr lang="en-IN" sz="2400"/>
              <a:t> (polymer proteins). The flagellum moves by whirling about its long axis. The number and arrangement of flagella on the cell are diagnostically useful.</a:t>
            </a:r>
          </a:p>
          <a:p>
            <a:pPr algn="just"/>
            <a:endParaRPr lang="en-IN" sz="2400"/>
          </a:p>
          <a:p>
            <a:pPr algn="just"/>
            <a:r>
              <a:rPr lang="en-IN" sz="2400" b="1">
                <a:solidFill>
                  <a:srgbClr val="FF0000"/>
                </a:solidFill>
              </a:rPr>
              <a:t>Fimbriae and </a:t>
            </a:r>
            <a:r>
              <a:rPr lang="en-IN" sz="2400" b="1" err="1">
                <a:solidFill>
                  <a:srgbClr val="FF0000"/>
                </a:solidFill>
              </a:rPr>
              <a:t>Pili</a:t>
            </a:r>
            <a:r>
              <a:rPr lang="en-IN" sz="2400" b="1">
                <a:solidFill>
                  <a:srgbClr val="FF0000"/>
                </a:solidFill>
              </a:rPr>
              <a:t>:  </a:t>
            </a:r>
            <a:r>
              <a:rPr lang="en-IN" sz="2400"/>
              <a:t>are filamentous, slender, </a:t>
            </a:r>
            <a:r>
              <a:rPr lang="en-IN" sz="2400" err="1"/>
              <a:t>hairlike</a:t>
            </a:r>
            <a:r>
              <a:rPr lang="en-IN" sz="2400"/>
              <a:t> structures composed of protein that extend from the surface of a cell and can have many functions. </a:t>
            </a:r>
            <a:r>
              <a:rPr lang="en-IN" sz="2400" b="1" err="1"/>
              <a:t>Pili</a:t>
            </a:r>
            <a:r>
              <a:rPr lang="en-IN" sz="2400" b="1"/>
              <a:t> are longer than fimbriae</a:t>
            </a:r>
            <a:r>
              <a:rPr lang="en-IN" sz="2400"/>
              <a:t>.</a:t>
            </a:r>
            <a:endParaRPr lang="en-US" sz="2400"/>
          </a:p>
          <a:p>
            <a:pPr algn="just"/>
            <a:r>
              <a:rPr lang="en-IN" sz="2400"/>
              <a:t>They are important in </a:t>
            </a:r>
            <a:r>
              <a:rPr lang="en-IN" sz="2400" b="1"/>
              <a:t>adhesion to host surfaces.</a:t>
            </a:r>
          </a:p>
          <a:p>
            <a:pPr algn="just"/>
            <a:endParaRPr lang="en-IN" sz="2400"/>
          </a:p>
          <a:p>
            <a:pPr algn="just"/>
            <a:r>
              <a:rPr lang="en-IN" sz="2400" b="1" i="1">
                <a:solidFill>
                  <a:srgbClr val="FF0000"/>
                </a:solidFill>
              </a:rPr>
              <a:t>Capsules</a:t>
            </a:r>
            <a:r>
              <a:rPr lang="en-IN" sz="2400" i="1"/>
              <a:t>:</a:t>
            </a:r>
            <a:r>
              <a:rPr lang="en-IN" sz="2400"/>
              <a:t> Some bacteria form a thick outer capsule of high-molecular-weight, viscous polysaccharide gel; others have more amorphous slime layers. </a:t>
            </a:r>
            <a:r>
              <a:rPr lang="en-IN" sz="2400" b="1"/>
              <a:t>The capsule is considered a </a:t>
            </a:r>
            <a:r>
              <a:rPr lang="en-IN" sz="2400" b="1">
                <a:solidFill>
                  <a:srgbClr val="FF0000"/>
                </a:solidFill>
              </a:rPr>
              <a:t>virulence factor</a:t>
            </a:r>
            <a:r>
              <a:rPr lang="en-IN" sz="2400" b="1"/>
              <a:t> because it enhances the ability of bacteria to cause disease</a:t>
            </a:r>
            <a:r>
              <a:rPr lang="en-IN" sz="2400"/>
              <a:t>. </a:t>
            </a:r>
            <a:r>
              <a:rPr lang="en-IN" sz="2400" b="1"/>
              <a:t>Capsules confer resistance to phagocytosis</a:t>
            </a:r>
            <a:r>
              <a:rPr lang="en-IN" sz="2400"/>
              <a:t>. </a:t>
            </a:r>
          </a:p>
        </p:txBody>
      </p:sp>
      <p:sp>
        <p:nvSpPr>
          <p:cNvPr id="3" name="Rectangle 2"/>
          <p:cNvSpPr/>
          <p:nvPr/>
        </p:nvSpPr>
        <p:spPr>
          <a:xfrm>
            <a:off x="480573" y="16197"/>
            <a:ext cx="3288080" cy="584775"/>
          </a:xfrm>
          <a:prstGeom prst="rect">
            <a:avLst/>
          </a:prstGeom>
        </p:spPr>
        <p:txBody>
          <a:bodyPr wrap="none">
            <a:spAutoFit/>
          </a:bodyPr>
          <a:lstStyle/>
          <a:p>
            <a:r>
              <a:rPr lang="en-IN" sz="3200" b="1">
                <a:solidFill>
                  <a:srgbClr val="FF0000"/>
                </a:solidFill>
              </a:rPr>
              <a:t>Surface Structures</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390" t="18965" r="36386" b="9698"/>
          <a:stretch/>
        </p:blipFill>
        <p:spPr bwMode="auto">
          <a:xfrm>
            <a:off x="7255472" y="1024760"/>
            <a:ext cx="4742086" cy="3641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102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7048" y="151060"/>
            <a:ext cx="10399985" cy="6555641"/>
          </a:xfrm>
          <a:prstGeom prst="rect">
            <a:avLst/>
          </a:prstGeom>
        </p:spPr>
        <p:txBody>
          <a:bodyPr wrap="square">
            <a:spAutoFit/>
          </a:bodyPr>
          <a:lstStyle/>
          <a:p>
            <a:pPr algn="just"/>
            <a:r>
              <a:rPr lang="en-IN" sz="2800" b="1">
                <a:solidFill>
                  <a:srgbClr val="FF0000"/>
                </a:solidFill>
              </a:rPr>
              <a:t>Cytoplasmic Structures</a:t>
            </a:r>
          </a:p>
          <a:p>
            <a:pPr algn="just"/>
            <a:endParaRPr lang="en-IN" sz="2800" b="1">
              <a:solidFill>
                <a:srgbClr val="FF0000"/>
              </a:solidFill>
            </a:endParaRPr>
          </a:p>
          <a:p>
            <a:pPr algn="just"/>
            <a:r>
              <a:rPr lang="en-IN" sz="2800" b="1" i="1">
                <a:solidFill>
                  <a:srgbClr val="0000FF"/>
                </a:solidFill>
              </a:rPr>
              <a:t>Plasma Membrane:</a:t>
            </a:r>
            <a:r>
              <a:rPr lang="en-IN" sz="2800" b="1">
                <a:solidFill>
                  <a:srgbClr val="0000FF"/>
                </a:solidFill>
              </a:rPr>
              <a:t> </a:t>
            </a:r>
            <a:r>
              <a:rPr lang="en-IN" sz="2800"/>
              <a:t>The bacterial plasma membrane is composed primarily of protein and phospholipid (about 3:1). It performs many functions, including transport, biosynthesis, and energy transduction.</a:t>
            </a:r>
          </a:p>
          <a:p>
            <a:pPr algn="just"/>
            <a:endParaRPr lang="en-IN" sz="2800"/>
          </a:p>
          <a:p>
            <a:pPr algn="just"/>
            <a:r>
              <a:rPr lang="en-IN" sz="2800" b="1" i="1">
                <a:solidFill>
                  <a:srgbClr val="0000FF"/>
                </a:solidFill>
              </a:rPr>
              <a:t>Organelles:</a:t>
            </a:r>
            <a:r>
              <a:rPr lang="en-IN" sz="2800" b="1">
                <a:solidFill>
                  <a:srgbClr val="0000FF"/>
                </a:solidFill>
              </a:rPr>
              <a:t> </a:t>
            </a:r>
            <a:r>
              <a:rPr lang="en-IN" sz="2800"/>
              <a:t>The bacterial cytoplasm is densely packed with </a:t>
            </a:r>
            <a:r>
              <a:rPr lang="en-IN" sz="2800">
                <a:solidFill>
                  <a:srgbClr val="FF0000"/>
                </a:solidFill>
              </a:rPr>
              <a:t>70S ribosomes</a:t>
            </a:r>
            <a:r>
              <a:rPr lang="en-IN" sz="2800"/>
              <a:t>. Other granules represent metabolic reserves.</a:t>
            </a:r>
          </a:p>
          <a:p>
            <a:pPr algn="just"/>
            <a:endParaRPr lang="en-IN" sz="2800">
              <a:solidFill>
                <a:srgbClr val="0000FF"/>
              </a:solidFill>
            </a:endParaRPr>
          </a:p>
          <a:p>
            <a:pPr algn="just"/>
            <a:r>
              <a:rPr lang="en-IN" sz="2800" b="1" i="1">
                <a:solidFill>
                  <a:srgbClr val="0000FF"/>
                </a:solidFill>
              </a:rPr>
              <a:t>Endospores:</a:t>
            </a:r>
            <a:r>
              <a:rPr lang="en-IN" sz="2800" b="1">
                <a:solidFill>
                  <a:srgbClr val="0000FF"/>
                </a:solidFill>
              </a:rPr>
              <a:t> </a:t>
            </a:r>
            <a:r>
              <a:rPr lang="en-IN" sz="2800" i="1">
                <a:solidFill>
                  <a:srgbClr val="FF0000"/>
                </a:solidFill>
              </a:rPr>
              <a:t>Bacillus</a:t>
            </a:r>
            <a:r>
              <a:rPr lang="en-IN" sz="2800">
                <a:solidFill>
                  <a:srgbClr val="FF0000"/>
                </a:solidFill>
              </a:rPr>
              <a:t> and </a:t>
            </a:r>
            <a:r>
              <a:rPr lang="en-IN" sz="2800" i="1">
                <a:solidFill>
                  <a:srgbClr val="FF0000"/>
                </a:solidFill>
              </a:rPr>
              <a:t>Clostridium</a:t>
            </a:r>
            <a:r>
              <a:rPr lang="en-IN" sz="2800">
                <a:solidFill>
                  <a:srgbClr val="FF0000"/>
                </a:solidFill>
              </a:rPr>
              <a:t> </a:t>
            </a:r>
            <a:r>
              <a:rPr lang="en-IN" sz="2800"/>
              <a:t>species can produce endospores. Endospores are </a:t>
            </a:r>
            <a:r>
              <a:rPr lang="en-IN" sz="2800" b="1"/>
              <a:t>bacterial survival structures that are highly resistant to many different types of chemical and environmental stresses.</a:t>
            </a:r>
          </a:p>
          <a:p>
            <a:pPr algn="just"/>
            <a:r>
              <a:rPr lang="en-IN" sz="2800"/>
              <a:t> They are formed </a:t>
            </a:r>
            <a:r>
              <a:rPr lang="en-IN" sz="2800" err="1"/>
              <a:t>intracellularly</a:t>
            </a:r>
            <a:r>
              <a:rPr lang="en-IN" sz="2800"/>
              <a:t> and contain a genome and all essential metabolic machinery. The endospore is encased in a complex protective spore coat. </a:t>
            </a:r>
          </a:p>
        </p:txBody>
      </p:sp>
    </p:spTree>
    <p:extLst>
      <p:ext uri="{BB962C8B-B14F-4D97-AF65-F5344CB8AC3E}">
        <p14:creationId xmlns:p14="http://schemas.microsoft.com/office/powerpoint/2010/main" val="3984705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body" idx="1"/>
          </p:nvPr>
        </p:nvSpPr>
        <p:spPr>
          <a:xfrm>
            <a:off x="283780" y="302120"/>
            <a:ext cx="11461530" cy="6303632"/>
          </a:xfrm>
        </p:spPr>
        <p:txBody>
          <a:bodyPr>
            <a:noAutofit/>
          </a:bodyPr>
          <a:lstStyle/>
          <a:p>
            <a:pPr lvl="1"/>
            <a:r>
              <a:rPr lang="en-US" altLang="en-US" sz="3600" b="1">
                <a:solidFill>
                  <a:srgbClr val="FF0000"/>
                </a:solidFill>
                <a:ea typeface="Majalla UI"/>
                <a:cs typeface="Majalla UI"/>
              </a:rPr>
              <a:t>Endospores: </a:t>
            </a:r>
            <a:r>
              <a:rPr lang="en-US" altLang="en-US" sz="2800">
                <a:cs typeface="Majalla UI"/>
              </a:rPr>
              <a:t>Inert, resting, cells produced by some </a:t>
            </a:r>
            <a:r>
              <a:rPr lang="en-US" altLang="en-US" sz="2800" err="1">
                <a:cs typeface="Majalla UI"/>
              </a:rPr>
              <a:t>G+ve</a:t>
            </a:r>
            <a:r>
              <a:rPr lang="en-US" altLang="en-US" sz="2800">
                <a:cs typeface="Majalla UI"/>
              </a:rPr>
              <a:t> genera: </a:t>
            </a:r>
            <a:r>
              <a:rPr lang="en-US" altLang="en-US" sz="2800" i="1">
                <a:cs typeface="Majalla UI"/>
              </a:rPr>
              <a:t>Clostridium</a:t>
            </a:r>
            <a:r>
              <a:rPr lang="en-US" altLang="en-US" sz="2800">
                <a:cs typeface="Majalla UI"/>
              </a:rPr>
              <a:t>, </a:t>
            </a:r>
            <a:r>
              <a:rPr lang="en-US" altLang="en-US" sz="2800" i="1">
                <a:cs typeface="Majalla UI"/>
              </a:rPr>
              <a:t>Bacillus, and </a:t>
            </a:r>
            <a:r>
              <a:rPr lang="en-US" altLang="en-US" sz="2800" i="1" err="1">
                <a:cs typeface="Majalla UI"/>
              </a:rPr>
              <a:t>Sporosarcina</a:t>
            </a:r>
            <a:endParaRPr lang="en-US" altLang="en-US" sz="2800" i="1">
              <a:cs typeface="Majalla UI"/>
            </a:endParaRPr>
          </a:p>
          <a:p>
            <a:pPr lvl="2" eaLnBrk="1" hangingPunct="1">
              <a:lnSpc>
                <a:spcPct val="90000"/>
              </a:lnSpc>
            </a:pPr>
            <a:r>
              <a:rPr lang="en-US" altLang="en-US" sz="2400">
                <a:cs typeface="Majalla UI"/>
              </a:rPr>
              <a:t>Have a 2-phase life cycle:</a:t>
            </a:r>
          </a:p>
          <a:p>
            <a:pPr lvl="3" eaLnBrk="1" hangingPunct="1">
              <a:lnSpc>
                <a:spcPct val="90000"/>
              </a:lnSpc>
            </a:pPr>
            <a:r>
              <a:rPr lang="en-US" altLang="en-US" sz="2000" b="1">
                <a:cs typeface="Majalla UI"/>
              </a:rPr>
              <a:t>Vegetative cell </a:t>
            </a:r>
            <a:r>
              <a:rPr lang="en-US" altLang="en-US" sz="2000">
                <a:cs typeface="Majalla UI"/>
              </a:rPr>
              <a:t>– metabolically active and growing</a:t>
            </a:r>
          </a:p>
          <a:p>
            <a:pPr lvl="3" eaLnBrk="1" hangingPunct="1">
              <a:lnSpc>
                <a:spcPct val="90000"/>
              </a:lnSpc>
            </a:pPr>
            <a:r>
              <a:rPr lang="en-US" altLang="en-US" sz="2000" b="1">
                <a:cs typeface="Majalla UI"/>
              </a:rPr>
              <a:t>Endospore</a:t>
            </a:r>
            <a:r>
              <a:rPr lang="en-US" altLang="en-US" sz="2000">
                <a:cs typeface="Majalla UI"/>
              </a:rPr>
              <a:t> – when exposed to adverse environmental conditions; capable of high resistance and very long-term survival</a:t>
            </a:r>
          </a:p>
          <a:p>
            <a:pPr lvl="3" eaLnBrk="1" hangingPunct="1">
              <a:lnSpc>
                <a:spcPct val="90000"/>
              </a:lnSpc>
            </a:pPr>
            <a:endParaRPr lang="en-US" altLang="en-US" sz="2000">
              <a:cs typeface="Majalla UI"/>
            </a:endParaRPr>
          </a:p>
          <a:p>
            <a:pPr lvl="1" eaLnBrk="1" hangingPunct="1">
              <a:lnSpc>
                <a:spcPct val="90000"/>
              </a:lnSpc>
            </a:pPr>
            <a:r>
              <a:rPr lang="en-US" altLang="en-US" sz="3600" b="1">
                <a:solidFill>
                  <a:srgbClr val="FF0000"/>
                </a:solidFill>
                <a:cs typeface="Majalla UI"/>
              </a:rPr>
              <a:t>Sporulation</a:t>
            </a:r>
            <a:r>
              <a:rPr lang="en-US" altLang="en-US" sz="2800">
                <a:solidFill>
                  <a:srgbClr val="FF0000"/>
                </a:solidFill>
                <a:cs typeface="Majalla UI"/>
              </a:rPr>
              <a:t> </a:t>
            </a:r>
            <a:r>
              <a:rPr lang="en-US" altLang="en-US" sz="2800">
                <a:cs typeface="Majalla UI"/>
              </a:rPr>
              <a:t>- formation of endospores </a:t>
            </a:r>
          </a:p>
          <a:p>
            <a:pPr lvl="2" eaLnBrk="1" hangingPunct="1">
              <a:lnSpc>
                <a:spcPct val="90000"/>
              </a:lnSpc>
            </a:pPr>
            <a:r>
              <a:rPr lang="en-US" altLang="en-US">
                <a:cs typeface="Majalla UI"/>
              </a:rPr>
              <a:t>Hardiest of all life forms</a:t>
            </a:r>
          </a:p>
          <a:p>
            <a:pPr lvl="2" eaLnBrk="1" hangingPunct="1">
              <a:lnSpc>
                <a:spcPct val="90000"/>
              </a:lnSpc>
            </a:pPr>
            <a:r>
              <a:rPr lang="en-US" altLang="en-US">
                <a:cs typeface="Majalla UI"/>
              </a:rPr>
              <a:t>Withstands extremes in heat, drying, freezing, radiation, and chemicals </a:t>
            </a:r>
          </a:p>
          <a:p>
            <a:pPr lvl="2" eaLnBrk="1" hangingPunct="1">
              <a:lnSpc>
                <a:spcPct val="90000"/>
              </a:lnSpc>
            </a:pPr>
            <a:r>
              <a:rPr lang="en-US" altLang="en-US">
                <a:cs typeface="Majalla UI"/>
              </a:rPr>
              <a:t>Not a means of reproduction</a:t>
            </a:r>
          </a:p>
          <a:p>
            <a:pPr lvl="1" eaLnBrk="1" hangingPunct="1">
              <a:lnSpc>
                <a:spcPct val="90000"/>
              </a:lnSpc>
            </a:pPr>
            <a:r>
              <a:rPr lang="en-US" altLang="en-US" sz="3600" b="1">
                <a:solidFill>
                  <a:srgbClr val="FF0000"/>
                </a:solidFill>
                <a:cs typeface="Majalla UI"/>
              </a:rPr>
              <a:t>Germination</a:t>
            </a:r>
            <a:r>
              <a:rPr lang="en-US" altLang="en-US" sz="3600" b="1">
                <a:cs typeface="Majalla UI"/>
              </a:rPr>
              <a:t> </a:t>
            </a:r>
            <a:r>
              <a:rPr lang="en-US" altLang="en-US" sz="2800">
                <a:cs typeface="Majalla UI"/>
              </a:rPr>
              <a:t>- return to vegetative growth </a:t>
            </a:r>
          </a:p>
          <a:p>
            <a:pPr lvl="1" eaLnBrk="1" hangingPunct="1"/>
            <a:r>
              <a:rPr lang="en-US" altLang="en-US" sz="2000">
                <a:cs typeface="Majalla UI"/>
              </a:rPr>
              <a:t>Spore forming Bacteria are very resistant to lysozyme, heat, radiation, drying and can remain dormant for hundreds of years in nature. Once conditions are again favorable for growth, the spores can germinate and return to the vegetative state.</a:t>
            </a:r>
          </a:p>
          <a:p>
            <a:pPr lvl="1" eaLnBrk="1" hangingPunct="1"/>
            <a:r>
              <a:rPr lang="en-US" altLang="en-US" sz="2000" b="1">
                <a:solidFill>
                  <a:srgbClr val="00B0F0"/>
                </a:solidFill>
                <a:cs typeface="Majalla UI"/>
              </a:rPr>
              <a:t>Aerobic </a:t>
            </a:r>
            <a:r>
              <a:rPr lang="en-US" altLang="en-US" sz="2000" b="1" i="1">
                <a:solidFill>
                  <a:srgbClr val="00B0F0"/>
                </a:solidFill>
                <a:cs typeface="Majalla UI"/>
              </a:rPr>
              <a:t>Bacillus</a:t>
            </a:r>
            <a:r>
              <a:rPr lang="en-US" altLang="en-US" sz="2000" b="1">
                <a:solidFill>
                  <a:srgbClr val="00B0F0"/>
                </a:solidFill>
                <a:cs typeface="Majalla UI"/>
              </a:rPr>
              <a:t> </a:t>
            </a:r>
            <a:r>
              <a:rPr lang="en-US" altLang="en-US" sz="2000">
                <a:cs typeface="Majalla UI"/>
              </a:rPr>
              <a:t>group &amp; </a:t>
            </a:r>
            <a:r>
              <a:rPr lang="en-US" altLang="en-US" sz="2000" b="1">
                <a:solidFill>
                  <a:srgbClr val="00B0F0"/>
                </a:solidFill>
                <a:cs typeface="Majalla UI"/>
              </a:rPr>
              <a:t>Anaerobic </a:t>
            </a:r>
            <a:r>
              <a:rPr lang="en-US" altLang="en-US" sz="2000" b="1" i="1">
                <a:solidFill>
                  <a:srgbClr val="00B0F0"/>
                </a:solidFill>
                <a:cs typeface="Majalla UI"/>
              </a:rPr>
              <a:t>Clostridium </a:t>
            </a:r>
            <a:r>
              <a:rPr lang="en-US" altLang="en-US" sz="2000">
                <a:cs typeface="Majalla UI"/>
              </a:rPr>
              <a:t>develop</a:t>
            </a:r>
            <a:r>
              <a:rPr lang="en-US" altLang="en-US" sz="2000">
                <a:solidFill>
                  <a:srgbClr val="FF0000"/>
                </a:solidFill>
                <a:cs typeface="Majalla UI"/>
              </a:rPr>
              <a:t> </a:t>
            </a:r>
            <a:r>
              <a:rPr lang="en-US" altLang="en-US" sz="2000">
                <a:cs typeface="Majalla UI"/>
              </a:rPr>
              <a:t>Endospore formation. Both are widely distributed in nature : intestine of human and animals.</a:t>
            </a:r>
          </a:p>
          <a:p>
            <a:pPr eaLnBrk="1" hangingPunct="1">
              <a:lnSpc>
                <a:spcPct val="90000"/>
              </a:lnSpc>
              <a:buFontTx/>
              <a:buNone/>
            </a:pPr>
            <a:endParaRPr lang="en-US" altLang="en-US" sz="1800">
              <a:cs typeface="Majalla UI"/>
            </a:endParaRPr>
          </a:p>
        </p:txBody>
      </p:sp>
    </p:spTree>
    <p:extLst>
      <p:ext uri="{BB962C8B-B14F-4D97-AF65-F5344CB8AC3E}">
        <p14:creationId xmlns:p14="http://schemas.microsoft.com/office/powerpoint/2010/main" val="211302600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4818380" y="247745"/>
            <a:ext cx="3095625" cy="3333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2800" b="1">
                <a:solidFill>
                  <a:srgbClr val="FF0000"/>
                </a:solidFill>
                <a:latin typeface="+mn-lt"/>
                <a:cs typeface="Traditional Arabic" pitchFamily="18" charset="-78"/>
              </a:rPr>
              <a:t>Differences</a:t>
            </a:r>
          </a:p>
        </p:txBody>
      </p:sp>
      <p:graphicFrame>
        <p:nvGraphicFramePr>
          <p:cNvPr id="3" name="Group 437"/>
          <p:cNvGraphicFramePr>
            <a:graphicFrameLocks/>
          </p:cNvGraphicFramePr>
          <p:nvPr>
            <p:extLst>
              <p:ext uri="{D42A27DB-BD31-4B8C-83A1-F6EECF244321}">
                <p14:modId xmlns:p14="http://schemas.microsoft.com/office/powerpoint/2010/main" val="2723083764"/>
              </p:ext>
            </p:extLst>
          </p:nvPr>
        </p:nvGraphicFramePr>
        <p:xfrm>
          <a:off x="1949717" y="941560"/>
          <a:ext cx="8859310" cy="5669184"/>
        </p:xfrm>
        <a:graphic>
          <a:graphicData uri="http://schemas.openxmlformats.org/drawingml/2006/table">
            <a:tbl>
              <a:tblPr/>
              <a:tblGrid>
                <a:gridCol w="2765931">
                  <a:extLst>
                    <a:ext uri="{9D8B030D-6E8A-4147-A177-3AD203B41FA5}">
                      <a16:colId xmlns:a16="http://schemas.microsoft.com/office/drawing/2014/main" val="20000"/>
                    </a:ext>
                  </a:extLst>
                </a:gridCol>
                <a:gridCol w="3353485">
                  <a:extLst>
                    <a:ext uri="{9D8B030D-6E8A-4147-A177-3AD203B41FA5}">
                      <a16:colId xmlns:a16="http://schemas.microsoft.com/office/drawing/2014/main" val="20001"/>
                    </a:ext>
                  </a:extLst>
                </a:gridCol>
                <a:gridCol w="2739894">
                  <a:extLst>
                    <a:ext uri="{9D8B030D-6E8A-4147-A177-3AD203B41FA5}">
                      <a16:colId xmlns:a16="http://schemas.microsoft.com/office/drawing/2014/main" val="20002"/>
                    </a:ext>
                  </a:extLst>
                </a:gridCol>
              </a:tblGrid>
              <a:tr h="38281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endParaRPr kumimoji="1" lang="zh-TW"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6666"/>
                          </a:solidFill>
                          <a:effectLst/>
                          <a:latin typeface="Times New Roman" pitchFamily="18" charset="0"/>
                          <a:ea typeface="新細明體" charset="-120"/>
                          <a:cs typeface="Times New Roman" pitchFamily="18" charset="0"/>
                        </a:rPr>
                        <a:t>Eukaryote</a:t>
                      </a:r>
                      <a:endParaRPr kumimoji="1" lang="en-US" altLang="zh-TW" sz="2000" b="1" i="0" u="none" strike="noStrike" cap="none" normalizeH="0" baseline="0">
                        <a:ln>
                          <a:noFill/>
                        </a:ln>
                        <a:solidFill>
                          <a:srgbClr val="006666"/>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2000" b="1" i="0" u="none" strike="noStrike" cap="none" normalizeH="0" baseline="0">
                          <a:ln>
                            <a:noFill/>
                          </a:ln>
                          <a:solidFill>
                            <a:srgbClr val="006666"/>
                          </a:solidFill>
                          <a:effectLst/>
                          <a:latin typeface="Times New Roman" pitchFamily="18" charset="0"/>
                          <a:ea typeface="新細明體" charset="-120"/>
                          <a:cs typeface="Times New Roman" pitchFamily="18" charset="0"/>
                        </a:rPr>
                        <a:t>Prokaryote</a:t>
                      </a:r>
                      <a:endParaRPr kumimoji="1" lang="en-US" altLang="zh-TW" sz="2000" b="1" i="0" u="none" strike="noStrike" cap="none" normalizeH="0" baseline="0">
                        <a:ln>
                          <a:noFill/>
                        </a:ln>
                        <a:solidFill>
                          <a:srgbClr val="006666"/>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5790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Major groups</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Algae, fungi, protozoa, plant, animal</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bacteria</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Size</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&gt;5 </a:t>
                      </a:r>
                      <a:r>
                        <a:rPr kumimoji="1" lang="en-US" altLang="zh-TW" sz="1600" b="1" i="0" u="none" strike="noStrike" cap="none" normalizeH="0" baseline="0">
                          <a:ln>
                            <a:noFill/>
                          </a:ln>
                          <a:solidFill>
                            <a:schemeClr val="tx1"/>
                          </a:solidFill>
                          <a:effectLst/>
                          <a:latin typeface="Symbol" pitchFamily="18" charset="2"/>
                          <a:ea typeface="新細明體" charset="-120"/>
                          <a:cs typeface="Times New Roman" pitchFamily="18" charset="0"/>
                        </a:rPr>
                        <a:t>m</a:t>
                      </a: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m</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0.5-3</a:t>
                      </a:r>
                      <a:r>
                        <a:rPr kumimoji="1" lang="en-US" altLang="zh-TW" sz="1600" b="1" i="0" u="none" strike="noStrike" cap="none" normalizeH="0" baseline="0">
                          <a:ln>
                            <a:noFill/>
                          </a:ln>
                          <a:solidFill>
                            <a:schemeClr val="tx1"/>
                          </a:solidFill>
                          <a:effectLst/>
                          <a:latin typeface="Symbol" pitchFamily="18" charset="2"/>
                          <a:ea typeface="新細明體" charset="-120"/>
                          <a:cs typeface="Times New Roman" pitchFamily="18" charset="0"/>
                        </a:rPr>
                        <a:t> m</a:t>
                      </a: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m</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Nuclear structures</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TW"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TW"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Nucleus</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Classic membrane</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No nuclear membrane</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4"/>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Chromosome</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Diploid genome; multiple DNA</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Haploid, single DNA</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5"/>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Cytoplamic structures</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TW"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TW"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6"/>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   Mitochondria</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Present</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Absent</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7"/>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   Golgi bodies</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Present</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Absent</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8"/>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   ER</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Present</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Absent</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9"/>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   Ribosome</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80S(60S+40S)</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70S(50S+30S)</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0"/>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   Cytoplamic membrane</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Contains sterols </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No sterols</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1"/>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Cell wall</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Absent or with chitin, cellulose</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 lipid, peptidoglycans</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2"/>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Reproduction</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Sexual and asexual</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Fission</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3"/>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Movement</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Complex flagellum (9+2)</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Simple flagellum</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4"/>
                  </a:ext>
                </a:extLst>
              </a:tr>
              <a:tr h="33526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rgbClr val="990033"/>
                          </a:solidFill>
                          <a:effectLst/>
                          <a:latin typeface="Times New Roman" pitchFamily="18" charset="0"/>
                          <a:ea typeface="新細明體" charset="-120"/>
                          <a:cs typeface="Times New Roman" pitchFamily="18" charset="0"/>
                        </a:rPr>
                        <a:t>Respiration</a:t>
                      </a:r>
                      <a:endParaRPr kumimoji="1" lang="en-US" altLang="zh-TW" sz="1600" b="1" i="0" u="none" strike="noStrike" cap="none" normalizeH="0" baseline="0">
                        <a:ln>
                          <a:noFill/>
                        </a:ln>
                        <a:solidFill>
                          <a:srgbClr val="990033"/>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Via mitochondria</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FE9EB"/>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Times New Roman" pitchFamily="18" charset="0"/>
                          <a:ea typeface="新細明體" charset="-120"/>
                          <a:cs typeface="Times New Roman" pitchFamily="18" charset="0"/>
                        </a:rPr>
                        <a:t>On cytoplasmic membrane</a:t>
                      </a:r>
                      <a:endParaRPr kumimoji="1" lang="en-US" altLang="zh-TW" sz="1600" b="1" i="0" u="none" strike="noStrike" cap="none" normalizeH="0" baseline="0">
                        <a:ln>
                          <a:noFill/>
                        </a:ln>
                        <a:solidFill>
                          <a:schemeClr val="tx1"/>
                        </a:solidFill>
                        <a:effectLst/>
                        <a:latin typeface="Arial" charset="0"/>
                        <a:ea typeface="新細明體" charset="-120"/>
                      </a:endParaRPr>
                    </a:p>
                  </a:txBody>
                  <a:tcPr marT="45717" marB="4571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3956190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a:xfrm>
            <a:off x="2209800" y="304800"/>
            <a:ext cx="7772400" cy="990600"/>
          </a:xfrm>
        </p:spPr>
        <p:txBody>
          <a:bodyPr/>
          <a:lstStyle/>
          <a:p>
            <a:pPr eaLnBrk="1" hangingPunct="1"/>
            <a:r>
              <a:rPr lang="en-US" altLang="en-US" b="1">
                <a:solidFill>
                  <a:srgbClr val="FF0000"/>
                </a:solidFill>
                <a:cs typeface="Traditional Arabic" pitchFamily="18" charset="-78"/>
              </a:rPr>
              <a:t>Bacterial Internal Structures</a:t>
            </a:r>
          </a:p>
        </p:txBody>
      </p:sp>
      <p:sp>
        <p:nvSpPr>
          <p:cNvPr id="47108" name="Rectangle 2"/>
          <p:cNvSpPr>
            <a:spLocks noGrp="1" noChangeArrowheads="1"/>
          </p:cNvSpPr>
          <p:nvPr>
            <p:ph type="body" idx="1"/>
          </p:nvPr>
        </p:nvSpPr>
        <p:spPr>
          <a:xfrm>
            <a:off x="1936531" y="1731579"/>
            <a:ext cx="8153400" cy="4267200"/>
          </a:xfrm>
        </p:spPr>
        <p:txBody>
          <a:bodyPr/>
          <a:lstStyle/>
          <a:p>
            <a:pPr eaLnBrk="1" hangingPunct="1"/>
            <a:r>
              <a:rPr lang="en-US" altLang="en-US" b="1">
                <a:solidFill>
                  <a:srgbClr val="FF0000"/>
                </a:solidFill>
                <a:cs typeface="Majalla UI"/>
              </a:rPr>
              <a:t>Inclusions and granules</a:t>
            </a:r>
          </a:p>
          <a:p>
            <a:pPr lvl="1" eaLnBrk="1" hangingPunct="1"/>
            <a:r>
              <a:rPr lang="en-US" altLang="en-US">
                <a:cs typeface="Majalla UI"/>
              </a:rPr>
              <a:t>Intracellular </a:t>
            </a:r>
            <a:r>
              <a:rPr lang="en-US" altLang="en-US" b="1">
                <a:cs typeface="Majalla UI"/>
              </a:rPr>
              <a:t>storage bodies</a:t>
            </a:r>
          </a:p>
          <a:p>
            <a:pPr lvl="1" eaLnBrk="1" hangingPunct="1"/>
            <a:r>
              <a:rPr lang="en-US" altLang="en-US">
                <a:cs typeface="Majalla UI"/>
              </a:rPr>
              <a:t>Vary in size, number, and content</a:t>
            </a:r>
          </a:p>
          <a:p>
            <a:pPr lvl="1" eaLnBrk="1" hangingPunct="1"/>
            <a:r>
              <a:rPr lang="en-US" altLang="en-US">
                <a:cs typeface="Majalla UI"/>
              </a:rPr>
              <a:t>Bacterial cell can use them when environmental sources are depleted</a:t>
            </a:r>
          </a:p>
          <a:p>
            <a:pPr lvl="1" eaLnBrk="1" hangingPunct="1"/>
            <a:r>
              <a:rPr lang="en-US" altLang="en-US">
                <a:cs typeface="Majalla UI"/>
              </a:rPr>
              <a:t>Examples: glycogen, poly </a:t>
            </a:r>
            <a:r>
              <a:rPr lang="en-US" altLang="en-US">
                <a:latin typeface="Symbol" panose="05050102010706020507" pitchFamily="18" charset="2"/>
                <a:cs typeface="Majalla UI"/>
              </a:rPr>
              <a:t>b</a:t>
            </a:r>
            <a:r>
              <a:rPr lang="en-US" altLang="en-US">
                <a:cs typeface="Majalla UI"/>
              </a:rPr>
              <a:t>-</a:t>
            </a:r>
            <a:r>
              <a:rPr lang="en-US" altLang="en-US" err="1">
                <a:cs typeface="Majalla UI"/>
              </a:rPr>
              <a:t>hydroxybutyrate</a:t>
            </a:r>
            <a:r>
              <a:rPr lang="en-US" altLang="en-US">
                <a:cs typeface="Majalla UI"/>
              </a:rPr>
              <a:t>, gas vesicles for floating, sulfur and phosphate granules (metachromatic granules), particles of iron oxide</a:t>
            </a:r>
          </a:p>
          <a:p>
            <a:pPr eaLnBrk="1" hangingPunct="1">
              <a:buFontTx/>
              <a:buNone/>
            </a:pPr>
            <a:endParaRPr lang="en-US" altLang="en-US">
              <a:cs typeface="Majalla UI"/>
            </a:endParaRPr>
          </a:p>
        </p:txBody>
      </p:sp>
    </p:spTree>
    <p:extLst>
      <p:ext uri="{BB962C8B-B14F-4D97-AF65-F5344CB8AC3E}">
        <p14:creationId xmlns:p14="http://schemas.microsoft.com/office/powerpoint/2010/main" val="351597758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39"/>
          <p:cNvSpPr>
            <a:spLocks noGrp="1" noChangeArrowheads="1"/>
          </p:cNvSpPr>
          <p:nvPr>
            <p:ph type="title"/>
          </p:nvPr>
        </p:nvSpPr>
        <p:spPr>
          <a:xfrm>
            <a:off x="8441397" y="236483"/>
            <a:ext cx="2593153" cy="649287"/>
          </a:xfrm>
        </p:spPr>
        <p:txBody>
          <a:bodyPr>
            <a:normAutofit/>
          </a:bodyPr>
          <a:lstStyle/>
          <a:p>
            <a:pPr eaLnBrk="1" hangingPunct="1"/>
            <a:r>
              <a:rPr lang="en-US" altLang="zh-TW" sz="3600" b="1">
                <a:solidFill>
                  <a:srgbClr val="FF0000"/>
                </a:solidFill>
                <a:cs typeface="Traditional Arabic" pitchFamily="18" charset="-78"/>
              </a:rPr>
              <a:t>Summary</a:t>
            </a:r>
          </a:p>
        </p:txBody>
      </p:sp>
      <p:graphicFrame>
        <p:nvGraphicFramePr>
          <p:cNvPr id="5270" name="Group 150"/>
          <p:cNvGraphicFramePr>
            <a:graphicFrameLocks noGrp="1"/>
          </p:cNvGraphicFramePr>
          <p:nvPr>
            <p:ph idx="1"/>
            <p:extLst>
              <p:ext uri="{D42A27DB-BD31-4B8C-83A1-F6EECF244321}">
                <p14:modId xmlns:p14="http://schemas.microsoft.com/office/powerpoint/2010/main" val="2354166752"/>
              </p:ext>
            </p:extLst>
          </p:nvPr>
        </p:nvGraphicFramePr>
        <p:xfrm>
          <a:off x="299545" y="68262"/>
          <a:ext cx="7169757" cy="6616316"/>
        </p:xfrm>
        <a:graphic>
          <a:graphicData uri="http://schemas.openxmlformats.org/drawingml/2006/table">
            <a:tbl>
              <a:tblPr/>
              <a:tblGrid>
                <a:gridCol w="1970689">
                  <a:extLst>
                    <a:ext uri="{9D8B030D-6E8A-4147-A177-3AD203B41FA5}">
                      <a16:colId xmlns:a16="http://schemas.microsoft.com/office/drawing/2014/main" val="20000"/>
                    </a:ext>
                  </a:extLst>
                </a:gridCol>
                <a:gridCol w="5199068">
                  <a:extLst>
                    <a:ext uri="{9D8B030D-6E8A-4147-A177-3AD203B41FA5}">
                      <a16:colId xmlns:a16="http://schemas.microsoft.com/office/drawing/2014/main" val="20001"/>
                    </a:ext>
                  </a:extLst>
                </a:gridCol>
              </a:tblGrid>
              <a:tr h="54776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1" u="none" strike="noStrike" cap="none" normalizeH="0" baseline="0">
                          <a:ln>
                            <a:noFill/>
                          </a:ln>
                          <a:solidFill>
                            <a:srgbClr val="990033"/>
                          </a:solidFill>
                          <a:effectLst/>
                          <a:latin typeface="Arial" charset="0"/>
                          <a:ea typeface="新細明體" charset="-120"/>
                        </a:rPr>
                        <a:t>STRUCTURE</a:t>
                      </a:r>
                      <a:endParaRPr kumimoji="1" lang="en-US" altLang="zh-TW" sz="1800" b="1" i="0" u="none" strike="noStrike" cap="none" normalizeH="0" baseline="0">
                        <a:ln>
                          <a:noFill/>
                        </a:ln>
                        <a:solidFill>
                          <a:srgbClr val="990033"/>
                        </a:solidFill>
                        <a:effectLst/>
                        <a:latin typeface="Arial" charset="0"/>
                        <a:ea typeface="新細明體" charset="-12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1" u="none" strike="noStrike" cap="none" normalizeH="0" baseline="0">
                          <a:ln>
                            <a:noFill/>
                          </a:ln>
                          <a:solidFill>
                            <a:srgbClr val="CC6600"/>
                          </a:solidFill>
                          <a:effectLst/>
                          <a:latin typeface="Arial" charset="0"/>
                          <a:ea typeface="新細明體" charset="-120"/>
                        </a:rPr>
                        <a:t>FUNCTION</a:t>
                      </a:r>
                      <a:endParaRPr kumimoji="1" lang="en-US" altLang="zh-TW" sz="1800" b="1" i="0" u="none" strike="noStrike" cap="none" normalizeH="0" baseline="0">
                        <a:ln>
                          <a:noFill/>
                        </a:ln>
                        <a:solidFill>
                          <a:schemeClr val="tx1"/>
                        </a:solidFill>
                        <a:effectLst/>
                        <a:latin typeface="Arial" charset="0"/>
                        <a:ea typeface="新細明體" charset="-12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0"/>
                  </a:ext>
                </a:extLst>
              </a:tr>
              <a:tr h="43821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990033"/>
                          </a:solidFill>
                          <a:effectLst/>
                          <a:latin typeface="Arial" charset="0"/>
                          <a:ea typeface="新細明體" charset="-120"/>
                        </a:rPr>
                        <a:t>Cell Wall</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chemeClr val="tx1"/>
                          </a:solidFill>
                          <a:effectLst/>
                          <a:latin typeface="Arial" charset="0"/>
                          <a:ea typeface="新細明體" charset="-120"/>
                        </a:rPr>
                        <a:t>protects the cell and gives shape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1"/>
                  </a:ext>
                </a:extLst>
              </a:tr>
              <a:tr h="74715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990033"/>
                          </a:solidFill>
                          <a:effectLst/>
                          <a:latin typeface="Arial" charset="0"/>
                          <a:ea typeface="新細明體" charset="-120"/>
                        </a:rPr>
                        <a:t>Cell Membrane</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chemeClr val="tx1"/>
                          </a:solidFill>
                          <a:effectLst/>
                          <a:latin typeface="Arial" charset="0"/>
                          <a:ea typeface="新細明體" charset="-120"/>
                        </a:rPr>
                        <a:t>regulates movement of materials into and out of the cell; enzymes of respiration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2"/>
                  </a:ext>
                </a:extLst>
              </a:tr>
              <a:tr h="6938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990033"/>
                          </a:solidFill>
                          <a:effectLst/>
                          <a:latin typeface="Arial" charset="0"/>
                          <a:ea typeface="新細明體" charset="-120"/>
                        </a:rPr>
                        <a:t>Cytoplasm</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chemeClr val="tx1"/>
                          </a:solidFill>
                          <a:effectLst/>
                          <a:latin typeface="Arial" charset="0"/>
                          <a:ea typeface="新細明體" charset="-120"/>
                        </a:rPr>
                        <a:t>contains DNA, ribosomes, and organic compounds</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3"/>
                  </a:ext>
                </a:extLst>
              </a:tr>
              <a:tr h="73865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990033"/>
                          </a:solidFill>
                          <a:effectLst/>
                          <a:latin typeface="Arial" charset="0"/>
                          <a:ea typeface="新細明體" charset="-120"/>
                        </a:rPr>
                        <a:t>Chromosome</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chemeClr val="tx1"/>
                          </a:solidFill>
                          <a:effectLst/>
                          <a:latin typeface="Arial" charset="0"/>
                          <a:ea typeface="新細明體" charset="-120"/>
                        </a:rPr>
                        <a:t>carries genetic information inherited from past generations</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4"/>
                  </a:ext>
                </a:extLst>
              </a:tr>
              <a:tr h="738651">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990033"/>
                          </a:solidFill>
                          <a:effectLst/>
                          <a:latin typeface="Arial" charset="0"/>
                          <a:ea typeface="新細明體" charset="-120"/>
                        </a:rPr>
                        <a:t>Plasmid</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chemeClr val="tx1"/>
                          </a:solidFill>
                          <a:effectLst/>
                          <a:latin typeface="Arial" charset="0"/>
                          <a:ea typeface="新細明體" charset="-120"/>
                        </a:rPr>
                        <a:t>contains some genes obtain through genetic recombination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5"/>
                  </a:ext>
                </a:extLst>
              </a:tr>
              <a:tr h="76687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990033"/>
                          </a:solidFill>
                          <a:effectLst/>
                          <a:latin typeface="Arial" charset="0"/>
                          <a:ea typeface="新細明體" charset="-120"/>
                        </a:rPr>
                        <a:t>Capsule, and slime layer</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chemeClr val="tx1"/>
                          </a:solidFill>
                          <a:effectLst/>
                          <a:latin typeface="Arial" charset="0"/>
                          <a:ea typeface="新細明體" charset="-120"/>
                        </a:rPr>
                        <a:t>protects the cell (immune attack) and assist in attaching the cell to other surfaces</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6"/>
                  </a:ext>
                </a:extLst>
              </a:tr>
              <a:tr h="81194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990033"/>
                          </a:solidFill>
                          <a:effectLst/>
                          <a:latin typeface="Arial" charset="0"/>
                          <a:ea typeface="新細明體" charset="-120"/>
                        </a:rPr>
                        <a:t>Endospore</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chemeClr val="tx1"/>
                          </a:solidFill>
                          <a:effectLst/>
                          <a:latin typeface="Arial" charset="0"/>
                          <a:ea typeface="新細明體" charset="-120"/>
                        </a:rPr>
                        <a:t>protects the cell against harsh environmental conditions, (heat or drought)</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7"/>
                  </a:ext>
                </a:extLst>
              </a:tr>
              <a:tr h="6938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990033"/>
                          </a:solidFill>
                          <a:effectLst/>
                          <a:latin typeface="Arial" charset="0"/>
                          <a:ea typeface="新細明體" charset="-120"/>
                        </a:rPr>
                        <a:t>Pilus (Pili)</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chemeClr val="tx1"/>
                          </a:solidFill>
                          <a:effectLst/>
                          <a:latin typeface="Arial" charset="0"/>
                          <a:ea typeface="新細明體" charset="-120"/>
                        </a:rPr>
                        <a:t>attaching to other surfaces (for genetic recombination)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8"/>
                  </a:ext>
                </a:extLst>
              </a:tr>
              <a:tr h="43938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rgbClr val="990033"/>
                          </a:solidFill>
                          <a:effectLst/>
                          <a:latin typeface="Arial" charset="0"/>
                          <a:ea typeface="新細明體" charset="-120"/>
                        </a:rPr>
                        <a:t>Flagellum</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E479"/>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TW" sz="1800" b="1" i="0" u="none" strike="noStrike" cap="none" normalizeH="0" baseline="0">
                          <a:ln>
                            <a:noFill/>
                          </a:ln>
                          <a:solidFill>
                            <a:schemeClr val="tx1"/>
                          </a:solidFill>
                          <a:effectLst/>
                          <a:latin typeface="Arial" charset="0"/>
                          <a:ea typeface="新細明體" charset="-120"/>
                        </a:rPr>
                        <a:t>moves the cell</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CFE9EB"/>
                    </a:solidFill>
                  </a:tcPr>
                </a:tc>
                <a:extLst>
                  <a:ext uri="{0D108BD9-81ED-4DB2-BD59-A6C34878D82A}">
                    <a16:rowId xmlns:a16="http://schemas.microsoft.com/office/drawing/2014/main" val="10009"/>
                  </a:ext>
                </a:extLst>
              </a:tr>
            </a:tbl>
          </a:graphicData>
        </a:graphic>
      </p:graphicFrame>
      <p:sp>
        <p:nvSpPr>
          <p:cNvPr id="2" name="AutoShape 2" descr="Image result for bacteria cell structure diagram"/>
          <p:cNvSpPr>
            <a:spLocks noChangeAspect="1" noChangeArrowheads="1"/>
          </p:cNvSpPr>
          <p:nvPr/>
        </p:nvSpPr>
        <p:spPr bwMode="auto">
          <a:xfrm>
            <a:off x="155575" y="-1646238"/>
            <a:ext cx="5734050" cy="3429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483" t="24371" r="54734" b="29526"/>
          <a:stretch/>
        </p:blipFill>
        <p:spPr bwMode="auto">
          <a:xfrm>
            <a:off x="7528532" y="1782763"/>
            <a:ext cx="4537344" cy="288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5942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981200" y="0"/>
            <a:ext cx="8229600" cy="1143000"/>
          </a:xfrm>
        </p:spPr>
        <p:txBody>
          <a:bodyPr/>
          <a:lstStyle/>
          <a:p>
            <a:pPr algn="ctr" eaLnBrk="1" hangingPunct="1"/>
            <a:r>
              <a:rPr lang="en-US" altLang="en-US" sz="3600">
                <a:cs typeface="Traditional Arabic" pitchFamily="18" charset="-78"/>
              </a:rPr>
              <a:t>Growth &amp; Nutrition-1</a:t>
            </a:r>
            <a:r>
              <a:rPr lang="en-US" altLang="en-US">
                <a:cs typeface="Traditional Arabic" pitchFamily="18" charset="-78"/>
              </a:rPr>
              <a:t> </a:t>
            </a:r>
          </a:p>
        </p:txBody>
      </p:sp>
      <p:sp>
        <p:nvSpPr>
          <p:cNvPr id="50179" name="Rectangle 3"/>
          <p:cNvSpPr>
            <a:spLocks noGrp="1" noChangeArrowheads="1"/>
          </p:cNvSpPr>
          <p:nvPr>
            <p:ph idx="1"/>
          </p:nvPr>
        </p:nvSpPr>
        <p:spPr>
          <a:xfrm>
            <a:off x="1524000" y="1371600"/>
            <a:ext cx="9144000" cy="5486400"/>
          </a:xfrm>
        </p:spPr>
        <p:txBody>
          <a:bodyPr/>
          <a:lstStyle/>
          <a:p>
            <a:pPr eaLnBrk="1" hangingPunct="1">
              <a:lnSpc>
                <a:spcPct val="80000"/>
              </a:lnSpc>
            </a:pPr>
            <a:r>
              <a:rPr lang="en-US" altLang="en-US" b="1" u="sng">
                <a:solidFill>
                  <a:srgbClr val="00B0F0"/>
                </a:solidFill>
                <a:cs typeface="Majalla UI"/>
              </a:rPr>
              <a:t>Requirements for bacterial growth:</a:t>
            </a:r>
            <a:r>
              <a:rPr lang="en-US" altLang="en-US" b="1">
                <a:solidFill>
                  <a:srgbClr val="00B0F0"/>
                </a:solidFill>
                <a:cs typeface="Majalla UI"/>
              </a:rPr>
              <a:t> </a:t>
            </a:r>
            <a:r>
              <a:rPr lang="en-US" altLang="en-US">
                <a:cs typeface="Majalla UI"/>
              </a:rPr>
              <a:t>oxygen, water, pH, temperature, source of carbon, nitrogen ( organic compounds), inorganic salts.. Na, K, S, P, Ca, Mg, Cl, Fe, vitamins, etc.</a:t>
            </a:r>
            <a:endParaRPr lang="en-US" altLang="en-US" b="1">
              <a:cs typeface="Majalla UI"/>
            </a:endParaRPr>
          </a:p>
          <a:p>
            <a:pPr eaLnBrk="1" hangingPunct="1">
              <a:lnSpc>
                <a:spcPct val="80000"/>
              </a:lnSpc>
            </a:pPr>
            <a:r>
              <a:rPr lang="en-US" altLang="en-US" b="1" u="sng">
                <a:solidFill>
                  <a:srgbClr val="00B0F0"/>
                </a:solidFill>
                <a:cs typeface="Majalla UI"/>
              </a:rPr>
              <a:t>Obligate Aerobic bacteria</a:t>
            </a:r>
            <a:r>
              <a:rPr lang="en-US" altLang="en-US" b="1">
                <a:solidFill>
                  <a:srgbClr val="00B0F0"/>
                </a:solidFill>
                <a:cs typeface="Majalla UI"/>
              </a:rPr>
              <a:t> </a:t>
            </a:r>
            <a:r>
              <a:rPr lang="en-US" altLang="en-US">
                <a:cs typeface="Majalla UI"/>
              </a:rPr>
              <a:t>..</a:t>
            </a:r>
            <a:r>
              <a:rPr lang="en-US" altLang="en-US" i="1">
                <a:cs typeface="Majalla UI"/>
              </a:rPr>
              <a:t>M. tuberculosis</a:t>
            </a:r>
            <a:r>
              <a:rPr lang="en-US" altLang="en-US">
                <a:cs typeface="Majalla UI"/>
              </a:rPr>
              <a:t>, </a:t>
            </a:r>
            <a:r>
              <a:rPr lang="en-US" altLang="en-US" i="1">
                <a:cs typeface="Majalla UI"/>
              </a:rPr>
              <a:t>P.aeruginosa</a:t>
            </a:r>
            <a:r>
              <a:rPr lang="en-US" altLang="en-US">
                <a:cs typeface="Majalla UI"/>
              </a:rPr>
              <a:t> grow using respiration.. oxidation.. recipient</a:t>
            </a:r>
            <a:r>
              <a:rPr lang="en-US" altLang="en-US">
                <a:solidFill>
                  <a:srgbClr val="FF9900"/>
                </a:solidFill>
                <a:cs typeface="Majalla UI"/>
              </a:rPr>
              <a:t> </a:t>
            </a:r>
            <a:r>
              <a:rPr lang="en-US" altLang="en-US" u="sng">
                <a:cs typeface="Majalla UI"/>
              </a:rPr>
              <a:t>Oxygen</a:t>
            </a:r>
            <a:r>
              <a:rPr lang="en-US" altLang="en-US">
                <a:cs typeface="Majalla UI"/>
              </a:rPr>
              <a:t>.. </a:t>
            </a:r>
            <a:r>
              <a:rPr lang="en-US" altLang="en-US" u="sng">
                <a:cs typeface="Majalla UI"/>
              </a:rPr>
              <a:t>Aerobic bacteria</a:t>
            </a:r>
            <a:r>
              <a:rPr lang="en-US" altLang="en-US">
                <a:cs typeface="Majalla UI"/>
              </a:rPr>
              <a:t> encounter the oxygen damage during their growth by producing oxidizing enzymes: </a:t>
            </a:r>
          </a:p>
          <a:p>
            <a:pPr eaLnBrk="1" hangingPunct="1">
              <a:lnSpc>
                <a:spcPct val="80000"/>
              </a:lnSpc>
            </a:pPr>
            <a:r>
              <a:rPr lang="en-US" altLang="en-US" b="1" u="sng">
                <a:solidFill>
                  <a:srgbClr val="00B0F0"/>
                </a:solidFill>
                <a:cs typeface="Majalla UI"/>
              </a:rPr>
              <a:t>Peroxidase:</a:t>
            </a:r>
            <a:r>
              <a:rPr lang="en-US" altLang="en-US" b="1">
                <a:solidFill>
                  <a:srgbClr val="00B0F0"/>
                </a:solidFill>
                <a:cs typeface="Majalla UI"/>
              </a:rPr>
              <a:t> </a:t>
            </a:r>
            <a:r>
              <a:rPr lang="en-US" altLang="en-US">
                <a:cs typeface="Majalla UI"/>
              </a:rPr>
              <a:t>Oxidize H</a:t>
            </a:r>
            <a:r>
              <a:rPr lang="en-US" altLang="en-US" baseline="-25000">
                <a:cs typeface="Majalla UI"/>
              </a:rPr>
              <a:t>2</a:t>
            </a:r>
            <a:r>
              <a:rPr lang="en-US" altLang="en-US">
                <a:cs typeface="Majalla UI"/>
              </a:rPr>
              <a:t>O</a:t>
            </a:r>
            <a:r>
              <a:rPr lang="en-US" altLang="en-US" baseline="-25000">
                <a:cs typeface="Majalla UI"/>
              </a:rPr>
              <a:t>2</a:t>
            </a:r>
            <a:r>
              <a:rPr lang="en-US" altLang="en-US">
                <a:cs typeface="Majalla UI"/>
              </a:rPr>
              <a:t> into 2H</a:t>
            </a:r>
            <a:r>
              <a:rPr lang="en-US" altLang="en-US" baseline="-25000">
                <a:cs typeface="Majalla UI"/>
              </a:rPr>
              <a:t>2</a:t>
            </a:r>
            <a:r>
              <a:rPr lang="en-US" altLang="en-US">
                <a:cs typeface="Majalla UI"/>
              </a:rPr>
              <a:t>O+NAD.</a:t>
            </a:r>
          </a:p>
          <a:p>
            <a:pPr eaLnBrk="1" hangingPunct="1">
              <a:lnSpc>
                <a:spcPct val="80000"/>
              </a:lnSpc>
            </a:pPr>
            <a:r>
              <a:rPr lang="en-US" altLang="en-US" b="1" u="sng">
                <a:solidFill>
                  <a:srgbClr val="00B0F0"/>
                </a:solidFill>
                <a:cs typeface="Majalla UI"/>
              </a:rPr>
              <a:t>Superoxidase dismutase:</a:t>
            </a:r>
            <a:r>
              <a:rPr lang="en-US" altLang="en-US" b="1">
                <a:solidFill>
                  <a:srgbClr val="00B0F0"/>
                </a:solidFill>
                <a:cs typeface="Majalla UI"/>
              </a:rPr>
              <a:t> </a:t>
            </a:r>
            <a:r>
              <a:rPr lang="en-US" altLang="en-US">
                <a:cs typeface="Majalla UI"/>
              </a:rPr>
              <a:t>Reduce O</a:t>
            </a:r>
            <a:r>
              <a:rPr lang="en-US" altLang="en-US" baseline="-25000">
                <a:cs typeface="Majalla UI"/>
              </a:rPr>
              <a:t>2</a:t>
            </a:r>
            <a:r>
              <a:rPr lang="en-US" altLang="en-US">
                <a:cs typeface="Majalla UI"/>
              </a:rPr>
              <a:t>- into H</a:t>
            </a:r>
            <a:r>
              <a:rPr lang="en-US" altLang="en-US" baseline="-25000">
                <a:cs typeface="Majalla UI"/>
              </a:rPr>
              <a:t>2</a:t>
            </a:r>
            <a:r>
              <a:rPr lang="en-US" altLang="en-US">
                <a:cs typeface="Majalla UI"/>
              </a:rPr>
              <a:t>O</a:t>
            </a:r>
            <a:r>
              <a:rPr lang="en-US" altLang="en-US" baseline="-25000">
                <a:cs typeface="Majalla UI"/>
              </a:rPr>
              <a:t>2</a:t>
            </a:r>
            <a:r>
              <a:rPr lang="en-US" altLang="en-US">
                <a:cs typeface="Majalla UI"/>
              </a:rPr>
              <a:t> +O2  ..</a:t>
            </a:r>
          </a:p>
          <a:p>
            <a:pPr eaLnBrk="1" hangingPunct="1">
              <a:lnSpc>
                <a:spcPct val="80000"/>
              </a:lnSpc>
            </a:pPr>
            <a:r>
              <a:rPr lang="en-US" altLang="en-US" b="1" u="sng">
                <a:solidFill>
                  <a:srgbClr val="00B0F0"/>
                </a:solidFill>
                <a:cs typeface="Majalla UI"/>
              </a:rPr>
              <a:t>Catalase:</a:t>
            </a:r>
            <a:r>
              <a:rPr lang="en-US" altLang="en-US" b="1">
                <a:solidFill>
                  <a:srgbClr val="00B0F0"/>
                </a:solidFill>
                <a:cs typeface="Majalla UI"/>
              </a:rPr>
              <a:t> </a:t>
            </a:r>
            <a:r>
              <a:rPr lang="en-US" altLang="en-US">
                <a:cs typeface="Majalla UI"/>
              </a:rPr>
              <a:t>Reduce H</a:t>
            </a:r>
            <a:r>
              <a:rPr lang="en-US" altLang="en-US" baseline="-25000">
                <a:cs typeface="Majalla UI"/>
              </a:rPr>
              <a:t>2</a:t>
            </a:r>
            <a:r>
              <a:rPr lang="en-US" altLang="en-US">
                <a:cs typeface="Majalla UI"/>
              </a:rPr>
              <a:t>O</a:t>
            </a:r>
            <a:r>
              <a:rPr lang="en-US" altLang="en-US" baseline="-25000">
                <a:cs typeface="Majalla UI"/>
              </a:rPr>
              <a:t>2 </a:t>
            </a:r>
            <a:r>
              <a:rPr lang="en-US" altLang="en-US">
                <a:cs typeface="Majalla UI"/>
              </a:rPr>
              <a:t>into 2H</a:t>
            </a:r>
            <a:r>
              <a:rPr lang="en-US" altLang="en-US" baseline="-25000">
                <a:cs typeface="Majalla UI"/>
              </a:rPr>
              <a:t>2</a:t>
            </a:r>
            <a:r>
              <a:rPr lang="en-US" altLang="en-US">
                <a:cs typeface="Majalla UI"/>
              </a:rPr>
              <a:t>O+O</a:t>
            </a:r>
            <a:r>
              <a:rPr lang="en-US" altLang="en-US" baseline="-25000">
                <a:cs typeface="Majalla UI"/>
              </a:rPr>
              <a:t>2.</a:t>
            </a:r>
          </a:p>
          <a:p>
            <a:pPr eaLnBrk="1" hangingPunct="1">
              <a:lnSpc>
                <a:spcPct val="80000"/>
              </a:lnSpc>
              <a:buFont typeface="Wingdings" panose="05000000000000000000" pitchFamily="2" charset="2"/>
              <a:buNone/>
            </a:pPr>
            <a:endParaRPr lang="en-US" altLang="en-US" baseline="-25000">
              <a:cs typeface="Majalla UI"/>
            </a:endParaRPr>
          </a:p>
        </p:txBody>
      </p:sp>
    </p:spTree>
    <p:extLst>
      <p:ext uri="{BB962C8B-B14F-4D97-AF65-F5344CB8AC3E}">
        <p14:creationId xmlns:p14="http://schemas.microsoft.com/office/powerpoint/2010/main" val="1992123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981200" y="0"/>
            <a:ext cx="8229600" cy="990600"/>
          </a:xfrm>
        </p:spPr>
        <p:txBody>
          <a:bodyPr/>
          <a:lstStyle/>
          <a:p>
            <a:pPr algn="ctr" eaLnBrk="1" hangingPunct="1"/>
            <a:r>
              <a:rPr lang="en-US" altLang="en-US" sz="4000">
                <a:cs typeface="Traditional Arabic" pitchFamily="18" charset="-78"/>
              </a:rPr>
              <a:t>Growth &amp; Nutrition-2</a:t>
            </a:r>
          </a:p>
        </p:txBody>
      </p:sp>
      <p:sp>
        <p:nvSpPr>
          <p:cNvPr id="51203" name="Rectangle 3"/>
          <p:cNvSpPr>
            <a:spLocks noGrp="1" noChangeArrowheads="1"/>
          </p:cNvSpPr>
          <p:nvPr>
            <p:ph idx="1"/>
          </p:nvPr>
        </p:nvSpPr>
        <p:spPr>
          <a:xfrm>
            <a:off x="1524000" y="1219200"/>
            <a:ext cx="9144000" cy="5638800"/>
          </a:xfrm>
        </p:spPr>
        <p:txBody>
          <a:bodyPr/>
          <a:lstStyle/>
          <a:p>
            <a:pPr eaLnBrk="1" hangingPunct="1">
              <a:lnSpc>
                <a:spcPct val="90000"/>
              </a:lnSpc>
            </a:pPr>
            <a:r>
              <a:rPr lang="en-US" altLang="en-US" u="sng">
                <a:cs typeface="Majalla UI"/>
              </a:rPr>
              <a:t>Certain Pathogens</a:t>
            </a:r>
            <a:r>
              <a:rPr lang="en-US" altLang="en-US">
                <a:cs typeface="Majalla UI"/>
              </a:rPr>
              <a:t> grow with reduced level of </a:t>
            </a:r>
            <a:r>
              <a:rPr lang="en-US" altLang="en-US" u="sng">
                <a:cs typeface="Majalla UI"/>
              </a:rPr>
              <a:t>oxygen</a:t>
            </a:r>
            <a:r>
              <a:rPr lang="en-US" altLang="en-US">
                <a:cs typeface="Majalla UI"/>
              </a:rPr>
              <a:t>.. </a:t>
            </a:r>
            <a:r>
              <a:rPr lang="en-US" altLang="en-US" b="1" u="sng">
                <a:solidFill>
                  <a:srgbClr val="00B0F0"/>
                </a:solidFill>
                <a:cs typeface="Majalla UI"/>
              </a:rPr>
              <a:t>Microaerophilic</a:t>
            </a:r>
            <a:r>
              <a:rPr lang="en-US" altLang="en-US" b="1">
                <a:solidFill>
                  <a:srgbClr val="00B0F0"/>
                </a:solidFill>
                <a:cs typeface="Majalla UI"/>
              </a:rPr>
              <a:t> bacteria</a:t>
            </a:r>
            <a:r>
              <a:rPr lang="en-US" altLang="en-US">
                <a:solidFill>
                  <a:srgbClr val="00B0F0"/>
                </a:solidFill>
                <a:cs typeface="Majalla UI"/>
              </a:rPr>
              <a:t>..</a:t>
            </a:r>
            <a:r>
              <a:rPr lang="en-US" altLang="en-US" b="1">
                <a:solidFill>
                  <a:srgbClr val="00B0F0"/>
                </a:solidFill>
                <a:cs typeface="Majalla UI"/>
              </a:rPr>
              <a:t>Neisseria  spp.</a:t>
            </a:r>
          </a:p>
          <a:p>
            <a:pPr eaLnBrk="1" hangingPunct="1">
              <a:lnSpc>
                <a:spcPct val="90000"/>
              </a:lnSpc>
            </a:pPr>
            <a:r>
              <a:rPr lang="en-US" altLang="en-US" b="1" u="sng">
                <a:solidFill>
                  <a:srgbClr val="00B0F0"/>
                </a:solidFill>
                <a:cs typeface="Majalla UI"/>
              </a:rPr>
              <a:t>facultative anaerobes</a:t>
            </a:r>
            <a:r>
              <a:rPr lang="en-US" altLang="en-US" b="1">
                <a:cs typeface="Majalla UI"/>
              </a:rPr>
              <a:t>..</a:t>
            </a:r>
            <a:r>
              <a:rPr lang="en-US" altLang="en-US">
                <a:cs typeface="Majalla UI"/>
              </a:rPr>
              <a:t> prefer growing in the presence of oxygen, but can continue to grow without it.. Most human pathogens &amp; normal flora.. Staphylococci, streptococci, E.coli</a:t>
            </a:r>
            <a:endParaRPr lang="en-US" altLang="en-US" b="1">
              <a:solidFill>
                <a:srgbClr val="FF9900"/>
              </a:solidFill>
              <a:cs typeface="Majalla UI"/>
            </a:endParaRPr>
          </a:p>
          <a:p>
            <a:pPr eaLnBrk="1" hangingPunct="1">
              <a:lnSpc>
                <a:spcPct val="90000"/>
              </a:lnSpc>
            </a:pPr>
            <a:r>
              <a:rPr lang="en-US" altLang="en-US" b="1" u="sng">
                <a:solidFill>
                  <a:srgbClr val="00B0F0"/>
                </a:solidFill>
                <a:cs typeface="Majalla UI"/>
              </a:rPr>
              <a:t>Obligate Anaerobic</a:t>
            </a:r>
            <a:r>
              <a:rPr lang="en-US" altLang="en-US" u="sng">
                <a:solidFill>
                  <a:srgbClr val="00B0F0"/>
                </a:solidFill>
                <a:cs typeface="Majalla UI"/>
              </a:rPr>
              <a:t> </a:t>
            </a:r>
            <a:r>
              <a:rPr lang="en-US" altLang="en-US">
                <a:cs typeface="Majalla UI"/>
              </a:rPr>
              <a:t>bacteria grow by absence of oxygen.. use recipient inorganic molecule.. Fermentation.. Mostly found in intestinal tract (95-99%), Mouth &amp;Vagina(90%)</a:t>
            </a:r>
          </a:p>
          <a:p>
            <a:pPr eaLnBrk="1" hangingPunct="1">
              <a:lnSpc>
                <a:spcPct val="90000"/>
              </a:lnSpc>
            </a:pPr>
            <a:r>
              <a:rPr lang="en-US" altLang="en-US">
                <a:cs typeface="Majalla UI"/>
              </a:rPr>
              <a:t>Examples Anaerobes: Gram-ve Bacteriodes fragillis, G+ve Clostridia, Gram+ve Cocci</a:t>
            </a:r>
          </a:p>
          <a:p>
            <a:pPr eaLnBrk="1" hangingPunct="1">
              <a:lnSpc>
                <a:spcPct val="90000"/>
              </a:lnSpc>
            </a:pPr>
            <a:endParaRPr lang="en-US" altLang="en-US">
              <a:cs typeface="Majalla UI"/>
            </a:endParaRPr>
          </a:p>
        </p:txBody>
      </p:sp>
    </p:spTree>
    <p:extLst>
      <p:ext uri="{BB962C8B-B14F-4D97-AF65-F5344CB8AC3E}">
        <p14:creationId xmlns:p14="http://schemas.microsoft.com/office/powerpoint/2010/main" val="2570633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739" y="2028825"/>
            <a:ext cx="724852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486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981200" y="0"/>
            <a:ext cx="8229600" cy="1143000"/>
          </a:xfrm>
        </p:spPr>
        <p:txBody>
          <a:bodyPr/>
          <a:lstStyle/>
          <a:p>
            <a:pPr algn="ctr" eaLnBrk="1" hangingPunct="1"/>
            <a:r>
              <a:rPr lang="en-US" altLang="en-US" sz="4000">
                <a:cs typeface="Traditional Arabic" pitchFamily="18" charset="-78"/>
              </a:rPr>
              <a:t>Growth &amp; Nutrition-3</a:t>
            </a:r>
          </a:p>
        </p:txBody>
      </p:sp>
      <p:sp>
        <p:nvSpPr>
          <p:cNvPr id="53251" name="Rectangle 3"/>
          <p:cNvSpPr>
            <a:spLocks noGrp="1" noChangeArrowheads="1"/>
          </p:cNvSpPr>
          <p:nvPr>
            <p:ph idx="1"/>
          </p:nvPr>
        </p:nvSpPr>
        <p:spPr>
          <a:xfrm>
            <a:off x="1524000" y="1219200"/>
            <a:ext cx="9144000" cy="5638800"/>
          </a:xfrm>
        </p:spPr>
        <p:txBody>
          <a:bodyPr/>
          <a:lstStyle/>
          <a:p>
            <a:pPr eaLnBrk="1" hangingPunct="1">
              <a:lnSpc>
                <a:spcPct val="80000"/>
              </a:lnSpc>
            </a:pPr>
            <a:r>
              <a:rPr lang="en-US" altLang="en-US">
                <a:cs typeface="Majalla UI"/>
              </a:rPr>
              <a:t>Bacteria classified by the source of their energy </a:t>
            </a:r>
            <a:r>
              <a:rPr lang="en-US" altLang="en-US" u="sng">
                <a:cs typeface="Majalla UI"/>
              </a:rPr>
              <a:t>oxidation-reduction process</a:t>
            </a:r>
            <a:r>
              <a:rPr lang="en-US" altLang="en-US">
                <a:cs typeface="Majalla UI"/>
              </a:rPr>
              <a:t> into </a:t>
            </a:r>
            <a:r>
              <a:rPr lang="en-US" altLang="en-US" u="sng">
                <a:cs typeface="Majalla UI"/>
              </a:rPr>
              <a:t>two groups: </a:t>
            </a:r>
          </a:p>
          <a:p>
            <a:pPr eaLnBrk="1" hangingPunct="1">
              <a:lnSpc>
                <a:spcPct val="80000"/>
              </a:lnSpc>
            </a:pPr>
            <a:r>
              <a:rPr lang="en-US" altLang="en-US" b="1" u="sng">
                <a:solidFill>
                  <a:srgbClr val="00B0F0"/>
                </a:solidFill>
                <a:cs typeface="Majalla UI"/>
              </a:rPr>
              <a:t>Heterotrophs</a:t>
            </a:r>
            <a:r>
              <a:rPr lang="en-US" altLang="en-US" b="1">
                <a:solidFill>
                  <a:srgbClr val="00B0F0"/>
                </a:solidFill>
                <a:cs typeface="Majalla UI"/>
              </a:rPr>
              <a:t>:</a:t>
            </a:r>
            <a:r>
              <a:rPr lang="en-US" altLang="en-US" b="1">
                <a:solidFill>
                  <a:srgbClr val="FF0000"/>
                </a:solidFill>
                <a:cs typeface="Majalla UI"/>
              </a:rPr>
              <a:t> </a:t>
            </a:r>
            <a:r>
              <a:rPr lang="en-US" altLang="en-US">
                <a:cs typeface="Majalla UI"/>
              </a:rPr>
              <a:t>derive energy from breaking down complex organic compounds.. protein, sugar, fats.. human tissues.. All commensals-pathogens </a:t>
            </a:r>
          </a:p>
          <a:p>
            <a:pPr eaLnBrk="1" hangingPunct="1">
              <a:lnSpc>
                <a:spcPct val="80000"/>
              </a:lnSpc>
            </a:pPr>
            <a:r>
              <a:rPr lang="en-US" altLang="en-US" b="1" u="sng">
                <a:solidFill>
                  <a:srgbClr val="00B0F0"/>
                </a:solidFill>
                <a:cs typeface="Majalla UI"/>
              </a:rPr>
              <a:t>Autotrophs</a:t>
            </a:r>
            <a:r>
              <a:rPr lang="en-US" altLang="en-US">
                <a:solidFill>
                  <a:srgbClr val="00B0F0"/>
                </a:solidFill>
                <a:cs typeface="Majalla UI"/>
              </a:rPr>
              <a:t>:</a:t>
            </a:r>
            <a:r>
              <a:rPr lang="en-US" altLang="en-US">
                <a:solidFill>
                  <a:srgbClr val="FFC000"/>
                </a:solidFill>
                <a:cs typeface="Majalla UI"/>
              </a:rPr>
              <a:t> </a:t>
            </a:r>
            <a:r>
              <a:rPr lang="en-US" altLang="en-US">
                <a:cs typeface="Majalla UI"/>
              </a:rPr>
              <a:t>fix carbon dioxide to make their own food source.. using light energy </a:t>
            </a:r>
            <a:r>
              <a:rPr lang="en-US" altLang="en-US" u="sng">
                <a:cs typeface="Majalla UI"/>
              </a:rPr>
              <a:t>photoautotrophic</a:t>
            </a:r>
            <a:r>
              <a:rPr lang="en-US" altLang="en-US">
                <a:cs typeface="Majalla UI"/>
              </a:rPr>
              <a:t>, or oxidation of nitrogen, sulfur, other elements </a:t>
            </a:r>
            <a:r>
              <a:rPr lang="en-US" altLang="en-US" u="sng">
                <a:cs typeface="Majalla UI"/>
              </a:rPr>
              <a:t>chemoautotrophic</a:t>
            </a:r>
            <a:r>
              <a:rPr lang="en-US" altLang="en-US">
                <a:cs typeface="Majalla UI"/>
              </a:rPr>
              <a:t>.. sulfur &amp; nitrogen fixing bacteria.. Environment.</a:t>
            </a:r>
          </a:p>
          <a:p>
            <a:pPr eaLnBrk="1" hangingPunct="1">
              <a:lnSpc>
                <a:spcPct val="80000"/>
              </a:lnSpc>
            </a:pPr>
            <a:r>
              <a:rPr lang="en-US" altLang="en-US" b="1" u="sng">
                <a:solidFill>
                  <a:srgbClr val="00B0F0"/>
                </a:solidFill>
                <a:cs typeface="Majalla UI"/>
              </a:rPr>
              <a:t>Saprophytic bacteria</a:t>
            </a:r>
            <a:r>
              <a:rPr lang="en-US" altLang="en-US">
                <a:cs typeface="Majalla UI"/>
              </a:rPr>
              <a:t>/ Nonpathogenic.. take energy by fermentation/respiration.. found in nature.. in decaying material.. soil, water..vegetations..circulation of minerals.   </a:t>
            </a:r>
          </a:p>
        </p:txBody>
      </p:sp>
    </p:spTree>
    <p:extLst>
      <p:ext uri="{BB962C8B-B14F-4D97-AF65-F5344CB8AC3E}">
        <p14:creationId xmlns:p14="http://schemas.microsoft.com/office/powerpoint/2010/main" val="35418541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idx="1"/>
          </p:nvPr>
        </p:nvSpPr>
        <p:spPr>
          <a:xfrm>
            <a:off x="1524000" y="990600"/>
            <a:ext cx="9144000" cy="6553200"/>
          </a:xfrm>
        </p:spPr>
        <p:txBody>
          <a:bodyPr/>
          <a:lstStyle/>
          <a:p>
            <a:pPr eaLnBrk="1" hangingPunct="1"/>
            <a:r>
              <a:rPr lang="en-US" altLang="en-US" b="1" u="sng">
                <a:solidFill>
                  <a:srgbClr val="00B0F0"/>
                </a:solidFill>
                <a:cs typeface="Majalla UI"/>
              </a:rPr>
              <a:t>Culture Media:</a:t>
            </a:r>
            <a:r>
              <a:rPr lang="en-US" altLang="en-US" b="1">
                <a:solidFill>
                  <a:srgbClr val="00B0F0"/>
                </a:solidFill>
                <a:cs typeface="Majalla UI"/>
              </a:rPr>
              <a:t> </a:t>
            </a:r>
            <a:r>
              <a:rPr lang="en-US" altLang="en-US">
                <a:cs typeface="Majalla UI"/>
              </a:rPr>
              <a:t>Nutrients (carbohydrates &amp; proteins, blood, minerals) Source.. Water..Broth medium, Solid medium/ Blood agar, Petri dishes/Plate, Growth/Culture (Fig 5) </a:t>
            </a:r>
          </a:p>
          <a:p>
            <a:pPr eaLnBrk="1" hangingPunct="1"/>
            <a:r>
              <a:rPr lang="en-US" altLang="en-US" b="1">
                <a:solidFill>
                  <a:srgbClr val="00B0F0"/>
                </a:solidFill>
                <a:cs typeface="Majalla UI"/>
              </a:rPr>
              <a:t>Neutrophilic </a:t>
            </a:r>
            <a:r>
              <a:rPr lang="en-US" altLang="en-US">
                <a:cs typeface="Majalla UI"/>
              </a:rPr>
              <a:t>bacteria.. Grow best pH (7-7.2) Most human-animal </a:t>
            </a:r>
            <a:r>
              <a:rPr lang="en-US" altLang="en-US" u="sng">
                <a:cs typeface="Majalla UI"/>
              </a:rPr>
              <a:t>commensales &amp; pathogens</a:t>
            </a:r>
            <a:r>
              <a:rPr lang="en-US" altLang="en-US">
                <a:cs typeface="Majalla UI"/>
              </a:rPr>
              <a:t>  </a:t>
            </a:r>
          </a:p>
          <a:p>
            <a:pPr eaLnBrk="1" hangingPunct="1"/>
            <a:r>
              <a:rPr lang="en-US" altLang="en-US" b="1" u="sng">
                <a:solidFill>
                  <a:srgbClr val="00B0F0"/>
                </a:solidFill>
                <a:cs typeface="Majalla UI"/>
              </a:rPr>
              <a:t>Acidophilic</a:t>
            </a:r>
            <a:r>
              <a:rPr lang="en-US" altLang="en-US" b="1" u="sng">
                <a:cs typeface="Majalla UI"/>
              </a:rPr>
              <a:t> </a:t>
            </a:r>
            <a:r>
              <a:rPr lang="en-US" altLang="en-US" u="sng">
                <a:cs typeface="Majalla UI"/>
              </a:rPr>
              <a:t>Bacteria</a:t>
            </a:r>
            <a:r>
              <a:rPr lang="en-US" altLang="en-US">
                <a:cs typeface="Majalla UI"/>
              </a:rPr>
              <a:t> &lt; 5 pH.. Lactobacilli</a:t>
            </a:r>
          </a:p>
          <a:p>
            <a:pPr eaLnBrk="1" hangingPunct="1"/>
            <a:r>
              <a:rPr lang="en-US" altLang="en-US" b="1">
                <a:solidFill>
                  <a:srgbClr val="00B0F0"/>
                </a:solidFill>
                <a:cs typeface="Majalla UI"/>
              </a:rPr>
              <a:t>Mesophilic </a:t>
            </a:r>
            <a:r>
              <a:rPr lang="en-US" altLang="en-US">
                <a:cs typeface="Majalla UI"/>
              </a:rPr>
              <a:t>Bacteria (20-40C)..Most human commensal &amp; pathogens.</a:t>
            </a:r>
            <a:r>
              <a:rPr lang="en-US" altLang="en-US">
                <a:solidFill>
                  <a:srgbClr val="FF0000"/>
                </a:solidFill>
                <a:cs typeface="Majalla UI"/>
              </a:rPr>
              <a:t> </a:t>
            </a:r>
          </a:p>
          <a:p>
            <a:pPr eaLnBrk="1" hangingPunct="1"/>
            <a:r>
              <a:rPr lang="en-US" altLang="en-US" b="1">
                <a:solidFill>
                  <a:srgbClr val="00B0F0"/>
                </a:solidFill>
                <a:cs typeface="Majalla UI"/>
              </a:rPr>
              <a:t>Psychrophilic</a:t>
            </a:r>
            <a:r>
              <a:rPr lang="en-US" altLang="en-US" b="1">
                <a:solidFill>
                  <a:srgbClr val="FF0000"/>
                </a:solidFill>
                <a:cs typeface="Majalla UI"/>
              </a:rPr>
              <a:t> </a:t>
            </a:r>
            <a:r>
              <a:rPr lang="en-US" altLang="en-US">
                <a:cs typeface="Majalla UI"/>
              </a:rPr>
              <a:t>bacteria(&lt;10C), </a:t>
            </a:r>
          </a:p>
          <a:p>
            <a:pPr eaLnBrk="1" hangingPunct="1"/>
            <a:r>
              <a:rPr lang="en-US" altLang="en-US" b="1">
                <a:solidFill>
                  <a:srgbClr val="00B0F0"/>
                </a:solidFill>
                <a:cs typeface="Majalla UI"/>
              </a:rPr>
              <a:t>Thermophiles </a:t>
            </a:r>
            <a:r>
              <a:rPr lang="en-US" altLang="en-US">
                <a:cs typeface="Majalla UI"/>
              </a:rPr>
              <a:t>bacteria (&gt; 60C)..Common in hot spring water</a:t>
            </a:r>
          </a:p>
        </p:txBody>
      </p:sp>
    </p:spTree>
    <p:extLst>
      <p:ext uri="{BB962C8B-B14F-4D97-AF65-F5344CB8AC3E}">
        <p14:creationId xmlns:p14="http://schemas.microsoft.com/office/powerpoint/2010/main" val="3872536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981200" y="0"/>
            <a:ext cx="8229600" cy="990600"/>
          </a:xfrm>
        </p:spPr>
        <p:txBody>
          <a:bodyPr/>
          <a:lstStyle/>
          <a:p>
            <a:pPr algn="ctr" eaLnBrk="1" hangingPunct="1"/>
            <a:r>
              <a:rPr lang="en-US" altLang="en-US">
                <a:cs typeface="Traditional Arabic" pitchFamily="18" charset="-78"/>
              </a:rPr>
              <a:t>Bacterial growth-1</a:t>
            </a:r>
          </a:p>
        </p:txBody>
      </p:sp>
      <p:sp>
        <p:nvSpPr>
          <p:cNvPr id="55299" name="Rectangle 3"/>
          <p:cNvSpPr>
            <a:spLocks noGrp="1" noChangeArrowheads="1"/>
          </p:cNvSpPr>
          <p:nvPr>
            <p:ph idx="1"/>
          </p:nvPr>
        </p:nvSpPr>
        <p:spPr>
          <a:xfrm>
            <a:off x="1524000" y="1295400"/>
            <a:ext cx="9144000" cy="5562600"/>
          </a:xfrm>
        </p:spPr>
        <p:txBody>
          <a:bodyPr/>
          <a:lstStyle/>
          <a:p>
            <a:pPr eaLnBrk="1" hangingPunct="1">
              <a:lnSpc>
                <a:spcPct val="80000"/>
              </a:lnSpc>
            </a:pPr>
            <a:r>
              <a:rPr lang="en-US" altLang="en-US" b="1">
                <a:solidFill>
                  <a:srgbClr val="00B0F0"/>
                </a:solidFill>
                <a:cs typeface="Majalla UI"/>
              </a:rPr>
              <a:t>Bacterial growth </a:t>
            </a:r>
            <a:r>
              <a:rPr lang="en-US" altLang="en-US">
                <a:cs typeface="Majalla UI"/>
              </a:rPr>
              <a:t>is the division of one bacterial cell into 2 identical daughter cells..4,8, 16..   binary fission..Generation time ( 15-25 min), most human commensal &amp; pathogens.. Each produce one colony 10</a:t>
            </a:r>
            <a:r>
              <a:rPr lang="en-US" altLang="en-US" baseline="30000">
                <a:cs typeface="Majalla UI"/>
              </a:rPr>
              <a:t>3 </a:t>
            </a:r>
            <a:r>
              <a:rPr lang="en-US" altLang="en-US">
                <a:cs typeface="Majalla UI"/>
              </a:rPr>
              <a:t>-10</a:t>
            </a:r>
            <a:r>
              <a:rPr lang="en-US" altLang="en-US" baseline="30000">
                <a:cs typeface="Majalla UI"/>
              </a:rPr>
              <a:t>9 </a:t>
            </a:r>
            <a:r>
              <a:rPr lang="en-US" altLang="en-US">
                <a:cs typeface="Majalla UI"/>
              </a:rPr>
              <a:t>cells .  </a:t>
            </a:r>
          </a:p>
          <a:p>
            <a:pPr eaLnBrk="1" hangingPunct="1">
              <a:lnSpc>
                <a:spcPct val="80000"/>
              </a:lnSpc>
            </a:pPr>
            <a:r>
              <a:rPr lang="en-US" altLang="en-US" u="sng">
                <a:cs typeface="Majalla UI"/>
              </a:rPr>
              <a:t>Bacterial Strain </a:t>
            </a:r>
            <a:r>
              <a:rPr lang="en-US" altLang="en-US">
                <a:cs typeface="Majalla UI"/>
              </a:rPr>
              <a:t>originated from a single cell.</a:t>
            </a:r>
          </a:p>
        </p:txBody>
      </p:sp>
    </p:spTree>
    <p:extLst>
      <p:ext uri="{BB962C8B-B14F-4D97-AF65-F5344CB8AC3E}">
        <p14:creationId xmlns:p14="http://schemas.microsoft.com/office/powerpoint/2010/main" val="3211937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981200" y="0"/>
            <a:ext cx="8229600" cy="1219200"/>
          </a:xfrm>
        </p:spPr>
        <p:txBody>
          <a:bodyPr/>
          <a:lstStyle/>
          <a:p>
            <a:pPr algn="ctr" eaLnBrk="1" hangingPunct="1"/>
            <a:r>
              <a:rPr lang="en-US" altLang="en-US" sz="4000">
                <a:cs typeface="Traditional Arabic" pitchFamily="18" charset="-78"/>
              </a:rPr>
              <a:t>Binary fission Bacteria</a:t>
            </a:r>
          </a:p>
        </p:txBody>
      </p:sp>
      <p:pic>
        <p:nvPicPr>
          <p:cNvPr id="56323" name="Content Placeholder 3" descr="06-11_binaryfission_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1371600"/>
            <a:ext cx="8839200" cy="5181600"/>
          </a:xfrm>
        </p:spPr>
      </p:pic>
    </p:spTree>
    <p:extLst>
      <p:ext uri="{BB962C8B-B14F-4D97-AF65-F5344CB8AC3E}">
        <p14:creationId xmlns:p14="http://schemas.microsoft.com/office/powerpoint/2010/main" val="429857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z="5400" b="1" u="sng">
                <a:solidFill>
                  <a:srgbClr val="00B0F0"/>
                </a:solidFill>
                <a:ea typeface="Majalla UI"/>
                <a:cs typeface="Majalla UI"/>
              </a:rPr>
              <a:t>Baterial Growth Curve</a:t>
            </a:r>
            <a:endParaRPr lang="en-US" altLang="en-US">
              <a:cs typeface="Traditional Arabic" pitchFamily="18" charset="-78"/>
            </a:endParaRPr>
          </a:p>
        </p:txBody>
      </p:sp>
      <p:sp>
        <p:nvSpPr>
          <p:cNvPr id="57347" name="Content Placeholder 2"/>
          <p:cNvSpPr>
            <a:spLocks noGrp="1"/>
          </p:cNvSpPr>
          <p:nvPr>
            <p:ph idx="1"/>
          </p:nvPr>
        </p:nvSpPr>
        <p:spPr/>
        <p:txBody>
          <a:bodyPr/>
          <a:lstStyle/>
          <a:p>
            <a:r>
              <a:rPr lang="en-US" altLang="en-US" sz="2400" b="1" u="sng">
                <a:solidFill>
                  <a:srgbClr val="00B0F0"/>
                </a:solidFill>
                <a:cs typeface="Majalla UI"/>
              </a:rPr>
              <a:t>Baterial Growth Curve</a:t>
            </a:r>
            <a:r>
              <a:rPr lang="en-US" altLang="en-US" sz="2400" b="1" u="sng">
                <a:cs typeface="Majalla UI"/>
              </a:rPr>
              <a:t>:</a:t>
            </a:r>
            <a:r>
              <a:rPr lang="en-US" altLang="en-US" sz="2400" u="sng">
                <a:cs typeface="Majalla UI"/>
              </a:rPr>
              <a:t> </a:t>
            </a:r>
            <a:r>
              <a:rPr lang="en-US" altLang="en-US" sz="2400">
                <a:cs typeface="Majalla UI"/>
              </a:rPr>
              <a:t>4 phases of visible growth...Lag, Log, Stationary, death/ decline. </a:t>
            </a:r>
          </a:p>
          <a:p>
            <a:endParaRPr lang="en-US" altLang="en-US" sz="2400">
              <a:cs typeface="Majalla UI"/>
            </a:endParaRPr>
          </a:p>
          <a:p>
            <a:endParaRPr lang="en-US" altLang="en-US">
              <a:cs typeface="Majalla UI"/>
            </a:endParaRPr>
          </a:p>
        </p:txBody>
      </p:sp>
    </p:spTree>
    <p:extLst>
      <p:ext uri="{BB962C8B-B14F-4D97-AF65-F5344CB8AC3E}">
        <p14:creationId xmlns:p14="http://schemas.microsoft.com/office/powerpoint/2010/main" val="1458956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155511" y="342901"/>
            <a:ext cx="4114800" cy="990600"/>
          </a:xfrm>
        </p:spPr>
        <p:txBody>
          <a:bodyPr>
            <a:normAutofit fontScale="90000"/>
          </a:bodyPr>
          <a:lstStyle/>
          <a:p>
            <a:pPr algn="ctr" eaLnBrk="1" hangingPunct="1"/>
            <a:br>
              <a:rPr lang="en-US" altLang="en-US" sz="2600" b="1">
                <a:solidFill>
                  <a:srgbClr val="FF0000"/>
                </a:solidFill>
              </a:rPr>
            </a:br>
            <a:r>
              <a:rPr lang="en-US" altLang="en-US" sz="3600" b="1">
                <a:solidFill>
                  <a:srgbClr val="FF0000"/>
                </a:solidFill>
              </a:rPr>
              <a:t>Domain </a:t>
            </a:r>
            <a:r>
              <a:rPr lang="en-US" altLang="en-US" sz="3600" b="1" err="1">
                <a:solidFill>
                  <a:srgbClr val="FF0000"/>
                </a:solidFill>
              </a:rPr>
              <a:t>Archaea</a:t>
            </a:r>
            <a:br>
              <a:rPr lang="en-US" altLang="en-US" sz="2600" b="1">
                <a:solidFill>
                  <a:srgbClr val="FF0000"/>
                </a:solidFill>
              </a:rPr>
            </a:br>
            <a:endParaRPr lang="en-US" altLang="en-US" sz="2600" b="1">
              <a:solidFill>
                <a:srgbClr val="FF0000"/>
              </a:solidFill>
            </a:endParaRPr>
          </a:p>
        </p:txBody>
      </p:sp>
      <p:sp>
        <p:nvSpPr>
          <p:cNvPr id="3" name="Content Placeholder 2"/>
          <p:cNvSpPr>
            <a:spLocks noGrp="1"/>
          </p:cNvSpPr>
          <p:nvPr>
            <p:ph idx="1"/>
          </p:nvPr>
        </p:nvSpPr>
        <p:spPr>
          <a:xfrm>
            <a:off x="1267091" y="1066800"/>
            <a:ext cx="8077200" cy="5791200"/>
          </a:xfrm>
        </p:spPr>
        <p:txBody>
          <a:bodyPr/>
          <a:lstStyle/>
          <a:p>
            <a:pPr eaLnBrk="1" hangingPunct="1">
              <a:lnSpc>
                <a:spcPct val="80000"/>
              </a:lnSpc>
              <a:buFont typeface="Wingdings 2" panose="05020102010507070707" pitchFamily="18" charset="2"/>
              <a:buNone/>
            </a:pPr>
            <a:endParaRPr lang="en-US" altLang="en-US"/>
          </a:p>
          <a:p>
            <a:pPr eaLnBrk="1" hangingPunct="1">
              <a:lnSpc>
                <a:spcPct val="80000"/>
              </a:lnSpc>
              <a:buFont typeface="Wingdings 2" panose="05020102010507070707" pitchFamily="18" charset="2"/>
              <a:buNone/>
            </a:pPr>
            <a:r>
              <a:rPr lang="en-US" altLang="en-US"/>
              <a:t>“Archaea” means “ancient” bacteria.</a:t>
            </a:r>
          </a:p>
          <a:p>
            <a:pPr eaLnBrk="1" hangingPunct="1">
              <a:lnSpc>
                <a:spcPct val="80000"/>
              </a:lnSpc>
              <a:buFont typeface="Wingdings 2" panose="05020102010507070707" pitchFamily="18" charset="2"/>
              <a:buNone/>
            </a:pPr>
            <a:r>
              <a:rPr lang="en-US" altLang="en-US"/>
              <a:t>Organisms in Archaea are:	</a:t>
            </a:r>
          </a:p>
          <a:p>
            <a:pPr eaLnBrk="1" hangingPunct="1">
              <a:lnSpc>
                <a:spcPct val="80000"/>
              </a:lnSpc>
            </a:pPr>
            <a:r>
              <a:rPr lang="en-US" altLang="en-US" sz="2400"/>
              <a:t>Unicellular</a:t>
            </a:r>
          </a:p>
          <a:p>
            <a:pPr eaLnBrk="1" hangingPunct="1">
              <a:lnSpc>
                <a:spcPct val="80000"/>
              </a:lnSpc>
            </a:pPr>
            <a:r>
              <a:rPr lang="en-US" altLang="en-US" sz="2400"/>
              <a:t>Prokaryotic</a:t>
            </a:r>
          </a:p>
          <a:p>
            <a:pPr eaLnBrk="1" hangingPunct="1">
              <a:lnSpc>
                <a:spcPct val="80000"/>
              </a:lnSpc>
            </a:pPr>
            <a:r>
              <a:rPr lang="en-US" altLang="en-US" sz="2400"/>
              <a:t>Autotrophic or heterotrophic</a:t>
            </a:r>
          </a:p>
          <a:p>
            <a:pPr marL="273050" lvl="1" indent="-273050">
              <a:lnSpc>
                <a:spcPct val="80000"/>
              </a:lnSpc>
              <a:buClr>
                <a:srgbClr val="0BD0D9"/>
              </a:buClr>
              <a:buSzPct val="95000"/>
            </a:pPr>
            <a:r>
              <a:rPr lang="en-US" altLang="en-US"/>
              <a:t>Organisms that reproduce asexually</a:t>
            </a:r>
          </a:p>
          <a:p>
            <a:pPr marL="273050" lvl="1" indent="-273050">
              <a:lnSpc>
                <a:spcPct val="80000"/>
              </a:lnSpc>
              <a:buClr>
                <a:srgbClr val="0BD0D9"/>
              </a:buClr>
              <a:buSzPct val="95000"/>
            </a:pPr>
            <a:r>
              <a:rPr lang="en-US" altLang="en-US"/>
              <a:t>Bacteria that have adapted to </a:t>
            </a:r>
            <a:r>
              <a:rPr lang="en-US" altLang="en-US" b="1">
                <a:solidFill>
                  <a:srgbClr val="FF0000"/>
                </a:solidFill>
              </a:rPr>
              <a:t>extreme</a:t>
            </a:r>
            <a:r>
              <a:rPr lang="en-US" altLang="en-US">
                <a:solidFill>
                  <a:srgbClr val="FF0000"/>
                </a:solidFill>
              </a:rPr>
              <a:t> environments</a:t>
            </a:r>
            <a:r>
              <a:rPr lang="en-US" altLang="en-US"/>
              <a:t>.  </a:t>
            </a:r>
          </a:p>
          <a:p>
            <a:pPr marL="547688" lvl="2" indent="-273050">
              <a:lnSpc>
                <a:spcPct val="80000"/>
              </a:lnSpc>
              <a:buClr>
                <a:srgbClr val="0BD0D9"/>
              </a:buClr>
              <a:buSzPct val="95000"/>
            </a:pPr>
            <a:r>
              <a:rPr lang="en-US" altLang="en-US" sz="2400"/>
              <a:t>Some can survive in extremely </a:t>
            </a:r>
            <a:r>
              <a:rPr lang="en-US" altLang="en-US" sz="2400" b="1"/>
              <a:t>hot environments</a:t>
            </a:r>
            <a:r>
              <a:rPr lang="en-US" altLang="en-US" sz="2400"/>
              <a:t>, like around hot springs and geysers. </a:t>
            </a:r>
            <a:r>
              <a:rPr lang="en-US" altLang="en-US" sz="2400" b="1">
                <a:solidFill>
                  <a:srgbClr val="FF0000"/>
                </a:solidFill>
              </a:rPr>
              <a:t>They are called thermophiles.</a:t>
            </a:r>
          </a:p>
          <a:p>
            <a:pPr marL="547688" lvl="2" indent="-273050">
              <a:lnSpc>
                <a:spcPct val="80000"/>
              </a:lnSpc>
              <a:buClr>
                <a:srgbClr val="0BD0D9"/>
              </a:buClr>
              <a:buSzPct val="95000"/>
            </a:pPr>
            <a:r>
              <a:rPr lang="en-US" altLang="en-US" sz="2400"/>
              <a:t>Some can survive in extremely </a:t>
            </a:r>
            <a:r>
              <a:rPr lang="en-US" altLang="en-US" sz="2400" b="1"/>
              <a:t>salty environments</a:t>
            </a:r>
            <a:r>
              <a:rPr lang="en-US" altLang="en-US" sz="2400"/>
              <a:t>, like The Great Salt Lake in Utah. They are called </a:t>
            </a:r>
            <a:r>
              <a:rPr lang="en-US" altLang="en-US" sz="2400" b="1">
                <a:solidFill>
                  <a:srgbClr val="FF0000"/>
                </a:solidFill>
              </a:rPr>
              <a:t>halophiles.</a:t>
            </a:r>
          </a:p>
          <a:p>
            <a:pPr eaLnBrk="1" hangingPunct="1">
              <a:lnSpc>
                <a:spcPct val="80000"/>
              </a:lnSpc>
              <a:buFont typeface="Wingdings 2" panose="05020102010507070707" pitchFamily="18" charset="2"/>
              <a:buNone/>
            </a:pPr>
            <a:endParaRPr lang="en-US" altLang="en-US" sz="2400"/>
          </a:p>
          <a:p>
            <a:pPr eaLnBrk="1" hangingPunct="1">
              <a:lnSpc>
                <a:spcPct val="80000"/>
              </a:lnSpc>
              <a:buFont typeface="Wingdings 2" panose="05020102010507070707" pitchFamily="18" charset="2"/>
              <a:buNone/>
            </a:pPr>
            <a:r>
              <a:rPr lang="en-US" altLang="en-US" sz="2400">
                <a:solidFill>
                  <a:srgbClr val="0000FF"/>
                </a:solidFill>
              </a:rPr>
              <a:t>The Domain Archaea has one </a:t>
            </a:r>
            <a:r>
              <a:rPr lang="en-US" altLang="en-US" sz="2400" b="1">
                <a:solidFill>
                  <a:srgbClr val="0000FF"/>
                </a:solidFill>
              </a:rPr>
              <a:t>Kingdom</a:t>
            </a:r>
            <a:r>
              <a:rPr lang="en-US" altLang="en-US" sz="2400">
                <a:solidFill>
                  <a:srgbClr val="0000FF"/>
                </a:solidFill>
              </a:rPr>
              <a:t>, also called Archaea</a:t>
            </a:r>
          </a:p>
          <a:p>
            <a:pPr marL="273050" lvl="1" indent="-273050">
              <a:lnSpc>
                <a:spcPct val="80000"/>
              </a:lnSpc>
              <a:buNone/>
            </a:pPr>
            <a:endParaRPr lang="en-US" altLang="en-US"/>
          </a:p>
          <a:p>
            <a:pPr marL="273050" lvl="1" indent="-273050">
              <a:lnSpc>
                <a:spcPct val="80000"/>
              </a:lnSpc>
              <a:buNone/>
            </a:pPr>
            <a:endParaRPr lang="en-US" altLang="en-US"/>
          </a:p>
          <a:p>
            <a:pPr marL="273050" lvl="1" indent="-273050">
              <a:lnSpc>
                <a:spcPct val="80000"/>
              </a:lnSpc>
            </a:pPr>
            <a:endParaRPr lang="en-US" altLang="en-US"/>
          </a:p>
          <a:p>
            <a:pPr eaLnBrk="1" hangingPunct="1">
              <a:lnSpc>
                <a:spcPct val="80000"/>
              </a:lnSpc>
            </a:pPr>
            <a:endParaRPr lang="en-US" altLang="en-US"/>
          </a:p>
          <a:p>
            <a:pPr eaLnBrk="1" hangingPunct="1">
              <a:lnSpc>
                <a:spcPct val="80000"/>
              </a:lnSpc>
            </a:pPr>
            <a:endParaRPr lang="en-US" altLang="en-US"/>
          </a:p>
          <a:p>
            <a:pPr eaLnBrk="1" hangingPunct="1">
              <a:lnSpc>
                <a:spcPct val="80000"/>
              </a:lnSpc>
            </a:pPr>
            <a:endParaRPr lang="en-US" altLang="en-US"/>
          </a:p>
          <a:p>
            <a:pPr eaLnBrk="1" hangingPunct="1">
              <a:lnSpc>
                <a:spcPct val="80000"/>
              </a:lnSpc>
            </a:pPr>
            <a:endParaRPr lang="en-US" altLang="en-US"/>
          </a:p>
        </p:txBody>
      </p:sp>
      <p:pic>
        <p:nvPicPr>
          <p:cNvPr id="26628" name="Picture 4" descr="http://en.wikivisual.com/images/f/f5/Grand_prismatic_spr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143000"/>
            <a:ext cx="34607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4"/>
          <p:cNvSpPr txBox="1">
            <a:spLocks noChangeArrowheads="1"/>
          </p:cNvSpPr>
          <p:nvPr/>
        </p:nvSpPr>
        <p:spPr bwMode="auto">
          <a:xfrm>
            <a:off x="7878764" y="838201"/>
            <a:ext cx="27892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1200"/>
              <a:t>Aerial view of hot spring at Yellowstone</a:t>
            </a:r>
          </a:p>
        </p:txBody>
      </p:sp>
    </p:spTree>
    <p:extLst>
      <p:ext uri="{BB962C8B-B14F-4D97-AF65-F5344CB8AC3E}">
        <p14:creationId xmlns:p14="http://schemas.microsoft.com/office/powerpoint/2010/main" val="2499472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1981200" y="0"/>
            <a:ext cx="8229600" cy="914400"/>
          </a:xfrm>
        </p:spPr>
        <p:txBody>
          <a:bodyPr/>
          <a:lstStyle/>
          <a:p>
            <a:pPr algn="ctr" eaLnBrk="1" hangingPunct="1"/>
            <a:r>
              <a:rPr lang="en-US" altLang="en-US" sz="3600">
                <a:cs typeface="Traditional Arabic" pitchFamily="18" charset="-78"/>
              </a:rPr>
              <a:t>Bacteria Growth Curve (Fig-8) </a:t>
            </a:r>
          </a:p>
        </p:txBody>
      </p:sp>
      <p:sp>
        <p:nvSpPr>
          <p:cNvPr id="58371" name="Rectangle 3"/>
          <p:cNvSpPr>
            <a:spLocks noGrp="1" noChangeArrowheads="1"/>
          </p:cNvSpPr>
          <p:nvPr>
            <p:ph idx="1"/>
          </p:nvPr>
        </p:nvSpPr>
        <p:spPr>
          <a:xfrm>
            <a:off x="1981200" y="1295400"/>
            <a:ext cx="8458200" cy="5029200"/>
          </a:xfrm>
        </p:spPr>
        <p:txBody>
          <a:bodyPr/>
          <a:lstStyle/>
          <a:p>
            <a:pPr eaLnBrk="1" hangingPunct="1"/>
            <a:endParaRPr lang="en-US" altLang="en-US">
              <a:cs typeface="Majalla UI"/>
            </a:endParaRPr>
          </a:p>
        </p:txBody>
      </p:sp>
      <p:pic>
        <p:nvPicPr>
          <p:cNvPr id="58372" name="Picture 5" descr="bacteriagrow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574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916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981200" y="1219200"/>
            <a:ext cx="8229600" cy="1143000"/>
          </a:xfrm>
        </p:spPr>
        <p:txBody>
          <a:bodyPr>
            <a:normAutofit fontScale="90000"/>
          </a:bodyPr>
          <a:lstStyle/>
          <a:p>
            <a:r>
              <a:rPr lang="en-US" altLang="en-US" sz="5400">
                <a:ea typeface="Majalla UI"/>
                <a:cs typeface="Majalla UI"/>
              </a:rPr>
              <a:t>Measurement of bacterial growth followed by: </a:t>
            </a:r>
            <a:br>
              <a:rPr lang="en-US" altLang="en-US" sz="5400">
                <a:ea typeface="Majalla UI"/>
                <a:cs typeface="Majalla UI"/>
              </a:rPr>
            </a:br>
            <a:endParaRPr lang="en-US" altLang="en-US">
              <a:cs typeface="Traditional Arabic" pitchFamily="18" charset="-78"/>
            </a:endParaRPr>
          </a:p>
        </p:txBody>
      </p:sp>
      <p:sp>
        <p:nvSpPr>
          <p:cNvPr id="59395" name="Content Placeholder 2"/>
          <p:cNvSpPr>
            <a:spLocks noGrp="1"/>
          </p:cNvSpPr>
          <p:nvPr>
            <p:ph idx="1"/>
          </p:nvPr>
        </p:nvSpPr>
        <p:spPr>
          <a:xfrm>
            <a:off x="838200" y="2506662"/>
            <a:ext cx="10515600" cy="4351338"/>
          </a:xfrm>
        </p:spPr>
        <p:txBody>
          <a:bodyPr/>
          <a:lstStyle/>
          <a:p>
            <a:pPr eaLnBrk="1" hangingPunct="1">
              <a:lnSpc>
                <a:spcPct val="80000"/>
              </a:lnSpc>
            </a:pPr>
            <a:r>
              <a:rPr lang="en-US" altLang="en-US" sz="2400">
                <a:cs typeface="Majalla UI"/>
              </a:rPr>
              <a:t>A) Growth/enumeration of cells by direct cell counting in nutrient broth.. microscopic or counting viable cells/ colony forming unit.. Plate counts</a:t>
            </a:r>
            <a:r>
              <a:rPr lang="en-US" altLang="en-US" sz="2400" b="1">
                <a:cs typeface="Majalla UI"/>
              </a:rPr>
              <a:t>/ </a:t>
            </a:r>
            <a:r>
              <a:rPr lang="en-US" altLang="en-US" sz="2400">
                <a:cs typeface="Majalla UI"/>
              </a:rPr>
              <a:t>Electronic </a:t>
            </a:r>
            <a:r>
              <a:rPr lang="en-US" altLang="en-US" sz="2400" err="1">
                <a:cs typeface="Majalla UI"/>
              </a:rPr>
              <a:t>counting..using</a:t>
            </a:r>
            <a:r>
              <a:rPr lang="en-US" altLang="en-US" sz="2400">
                <a:cs typeface="Majalla UI"/>
              </a:rPr>
              <a:t> solid culture </a:t>
            </a:r>
            <a:r>
              <a:rPr lang="en-US" altLang="en-US" sz="2400" err="1">
                <a:cs typeface="Majalla UI"/>
              </a:rPr>
              <a:t>media..nutrient</a:t>
            </a:r>
            <a:r>
              <a:rPr lang="en-US" altLang="en-US" sz="2400">
                <a:cs typeface="Majalla UI"/>
              </a:rPr>
              <a:t> agar </a:t>
            </a:r>
          </a:p>
          <a:p>
            <a:endParaRPr lang="en-US" altLang="en-US">
              <a:cs typeface="Majalla UI"/>
            </a:endParaRPr>
          </a:p>
        </p:txBody>
      </p:sp>
    </p:spTree>
    <p:extLst>
      <p:ext uri="{BB962C8B-B14F-4D97-AF65-F5344CB8AC3E}">
        <p14:creationId xmlns:p14="http://schemas.microsoft.com/office/powerpoint/2010/main" val="739208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1752601"/>
            <a:ext cx="2943225"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905000"/>
            <a:ext cx="36766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33472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981200" y="277814"/>
            <a:ext cx="8229600" cy="1093787"/>
          </a:xfrm>
        </p:spPr>
        <p:txBody>
          <a:bodyPr>
            <a:normAutofit/>
          </a:bodyPr>
          <a:lstStyle/>
          <a:p>
            <a:pPr>
              <a:defRPr/>
            </a:pPr>
            <a:r>
              <a:rPr lang="en-US" sz="3600"/>
              <a:t>Bacterial Growth –</a:t>
            </a:r>
            <a:r>
              <a:rPr lang="en-US" sz="3600" err="1"/>
              <a:t>MacConkey</a:t>
            </a:r>
            <a:r>
              <a:rPr lang="en-US" sz="3600"/>
              <a:t> agar</a:t>
            </a:r>
            <a:br>
              <a:rPr lang="en-US" sz="3600"/>
            </a:br>
            <a:r>
              <a:rPr lang="en-US" sz="3600"/>
              <a:t>  &amp; Tube Broth  </a:t>
            </a:r>
          </a:p>
        </p:txBody>
      </p:sp>
      <p:pic>
        <p:nvPicPr>
          <p:cNvPr id="61443" name="Picture 8" descr="broth"/>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981200" y="2308225"/>
            <a:ext cx="4038600" cy="3659188"/>
          </a:xfrm>
          <a:noFill/>
        </p:spPr>
      </p:pic>
      <p:pic>
        <p:nvPicPr>
          <p:cNvPr id="61444" name="Picture 4" descr="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524000" y="1447800"/>
            <a:ext cx="4572000" cy="5105400"/>
          </a:xfrm>
          <a:noFill/>
        </p:spPr>
      </p:pic>
      <p:sp>
        <p:nvSpPr>
          <p:cNvPr id="64518" name="Rectangle 6"/>
          <p:cNvSpPr>
            <a:spLocks noChangeArrowheads="1"/>
          </p:cNvSpPr>
          <p:nvPr/>
        </p:nvSpPr>
        <p:spPr bwMode="auto">
          <a:xfrm>
            <a:off x="6172200" y="1447800"/>
            <a:ext cx="4495800" cy="5410200"/>
          </a:xfrm>
          <a:prstGeom prst="rect">
            <a:avLst/>
          </a:prstGeom>
          <a:noFill/>
          <a:ln w="9525">
            <a:noFill/>
            <a:miter lim="800000"/>
            <a:headEnd/>
            <a:tailEnd/>
          </a:ln>
          <a:effectLst/>
        </p:spPr>
        <p:txBody>
          <a:bodyPr/>
          <a:lstStyle/>
          <a:p>
            <a:pPr marL="342900" indent="-342900">
              <a:spcBef>
                <a:spcPct val="20000"/>
              </a:spcBef>
              <a:buClr>
                <a:schemeClr val="hlink"/>
              </a:buClr>
              <a:buSzPct val="60000"/>
              <a:buFont typeface="Wingdings" pitchFamily="2" charset="2"/>
              <a:buChar char="n"/>
              <a:defRPr/>
            </a:pPr>
            <a:endParaRPr lang="en-US" sz="2800">
              <a:effectLst>
                <a:outerShdw blurRad="38100" dist="38100" dir="2700000" algn="tl">
                  <a:srgbClr val="000000"/>
                </a:outerShdw>
              </a:effectLst>
              <a:cs typeface="Arial" charset="0"/>
            </a:endParaRPr>
          </a:p>
        </p:txBody>
      </p:sp>
      <p:sp>
        <p:nvSpPr>
          <p:cNvPr id="64519" name="Rectangle 7"/>
          <p:cNvSpPr>
            <a:spLocks noChangeArrowheads="1"/>
          </p:cNvSpPr>
          <p:nvPr/>
        </p:nvSpPr>
        <p:spPr bwMode="auto">
          <a:xfrm>
            <a:off x="6172200" y="1447800"/>
            <a:ext cx="4495800" cy="5410200"/>
          </a:xfrm>
          <a:prstGeom prst="rect">
            <a:avLst/>
          </a:prstGeom>
          <a:noFill/>
          <a:ln w="9525">
            <a:noFill/>
            <a:miter lim="800000"/>
            <a:headEnd/>
            <a:tailEnd/>
          </a:ln>
          <a:effectLst/>
        </p:spPr>
        <p:txBody>
          <a:bodyPr/>
          <a:lstStyle/>
          <a:p>
            <a:pPr marL="342900" indent="-342900">
              <a:spcBef>
                <a:spcPct val="20000"/>
              </a:spcBef>
              <a:buClr>
                <a:schemeClr val="hlink"/>
              </a:buClr>
              <a:buSzPct val="60000"/>
              <a:buFont typeface="Wingdings" pitchFamily="2" charset="2"/>
              <a:buChar char="n"/>
              <a:defRPr/>
            </a:pPr>
            <a:endParaRPr lang="en-US" sz="2800">
              <a:effectLst>
                <a:outerShdw blurRad="38100" dist="38100" dir="2700000" algn="tl">
                  <a:srgbClr val="000000"/>
                </a:outerShdw>
              </a:effectLst>
              <a:cs typeface="Arial" charset="0"/>
            </a:endParaRPr>
          </a:p>
        </p:txBody>
      </p:sp>
    </p:spTree>
    <p:extLst>
      <p:ext uri="{BB962C8B-B14F-4D97-AF65-F5344CB8AC3E}">
        <p14:creationId xmlns:p14="http://schemas.microsoft.com/office/powerpoint/2010/main" val="1791297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Summary&#10; A DNA molecule is composed of two chains of&#10;Nucleotides wound together in the form of a Double&#10;Helix&#10; Gene is a..."/>
          <p:cNvPicPr>
            <a:picLocks noChangeAspect="1" noChangeArrowheads="1"/>
          </p:cNvPicPr>
          <p:nvPr/>
        </p:nvPicPr>
        <p:blipFill>
          <a:blip r:embed="rId2">
            <a:extLst>
              <a:ext uri="{28A0092B-C50C-407E-A947-70E740481C1C}">
                <a14:useLocalDpi xmlns:a14="http://schemas.microsoft.com/office/drawing/2010/main" val="0"/>
              </a:ext>
            </a:extLst>
          </a:blip>
          <a:srcRect t="28392" b="11482"/>
          <a:stretch>
            <a:fillRect/>
          </a:stretch>
        </p:blipFill>
        <p:spPr bwMode="auto">
          <a:xfrm>
            <a:off x="3048000" y="685800"/>
            <a:ext cx="607695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6" descr="https://sciencebrewer.files.wordpress.com/2012/04/dsc_0415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1" y="3733800"/>
            <a:ext cx="319087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6311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89" y="1571625"/>
            <a:ext cx="743902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0510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7914" y="1323975"/>
            <a:ext cx="749617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9897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Content Placeholder 2"/>
          <p:cNvSpPr>
            <a:spLocks noGrp="1"/>
          </p:cNvSpPr>
          <p:nvPr>
            <p:ph idx="1"/>
          </p:nvPr>
        </p:nvSpPr>
        <p:spPr/>
        <p:txBody>
          <a:bodyPr/>
          <a:lstStyle/>
          <a:p>
            <a:r>
              <a:rPr lang="en-US" altLang="en-US" sz="2400">
                <a:cs typeface="Majalla UI"/>
              </a:rPr>
              <a:t> B) </a:t>
            </a:r>
            <a:r>
              <a:rPr lang="en-US" altLang="en-US" sz="2400" b="1">
                <a:solidFill>
                  <a:srgbClr val="00B0F0"/>
                </a:solidFill>
                <a:cs typeface="Majalla UI"/>
              </a:rPr>
              <a:t>Indirect counting of growth</a:t>
            </a:r>
            <a:r>
              <a:rPr lang="en-US" altLang="en-US" sz="2400" b="1">
                <a:solidFill>
                  <a:srgbClr val="FF0000"/>
                </a:solidFill>
                <a:cs typeface="Majalla UI"/>
              </a:rPr>
              <a:t> </a:t>
            </a:r>
            <a:r>
              <a:rPr lang="en-US" altLang="en-US" sz="2400">
                <a:cs typeface="Majalla UI"/>
              </a:rPr>
              <a:t>in fluid medium.. most probable number by measuring turbidity, wet or dry weight.. G/ml.. Important in study research to detect antibiotics &amp; treatment of infection.</a:t>
            </a:r>
          </a:p>
          <a:p>
            <a:endParaRPr lang="en-US" altLang="en-US">
              <a:cs typeface="Majalla UI"/>
            </a:endParaRPr>
          </a:p>
        </p:txBody>
      </p:sp>
    </p:spTree>
    <p:extLst>
      <p:ext uri="{BB962C8B-B14F-4D97-AF65-F5344CB8AC3E}">
        <p14:creationId xmlns:p14="http://schemas.microsoft.com/office/powerpoint/2010/main" val="882820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981200" y="0"/>
            <a:ext cx="8229600" cy="1066800"/>
          </a:xfrm>
        </p:spPr>
        <p:txBody>
          <a:bodyPr/>
          <a:lstStyle/>
          <a:p>
            <a:pPr marL="273050" indent="-273050">
              <a:lnSpc>
                <a:spcPct val="80000"/>
              </a:lnSpc>
            </a:pPr>
            <a:r>
              <a:rPr lang="en-US" altLang="en-US" sz="5400" u="sng">
                <a:cs typeface="Traditional Arabic" pitchFamily="18" charset="-78"/>
              </a:rPr>
              <a:t>Types of culture media: </a:t>
            </a:r>
          </a:p>
        </p:txBody>
      </p:sp>
      <p:sp>
        <p:nvSpPr>
          <p:cNvPr id="3" name="Content Placeholder 2"/>
          <p:cNvSpPr>
            <a:spLocks noGrp="1"/>
          </p:cNvSpPr>
          <p:nvPr>
            <p:ph idx="1"/>
          </p:nvPr>
        </p:nvSpPr>
        <p:spPr>
          <a:xfrm>
            <a:off x="1524000" y="1219200"/>
            <a:ext cx="9144000" cy="5638800"/>
          </a:xfrm>
        </p:spPr>
        <p:txBody>
          <a:bodyPr>
            <a:normAutofit/>
          </a:bodyPr>
          <a:lstStyle/>
          <a:p>
            <a:pPr marL="274320" indent="-274320">
              <a:lnSpc>
                <a:spcPct val="80000"/>
              </a:lnSpc>
              <a:buClr>
                <a:schemeClr val="accent3"/>
              </a:buClr>
              <a:buFont typeface="Wingdings 2"/>
              <a:buChar char=""/>
              <a:defRPr/>
            </a:pPr>
            <a:r>
              <a:rPr lang="en-US" u="sng"/>
              <a:t>Types of culture media: </a:t>
            </a:r>
          </a:p>
          <a:p>
            <a:pPr marL="274320" indent="-274320">
              <a:lnSpc>
                <a:spcPct val="80000"/>
              </a:lnSpc>
              <a:buClr>
                <a:schemeClr val="accent3"/>
              </a:buClr>
              <a:buFont typeface="Wingdings 2"/>
              <a:buChar char=""/>
              <a:defRPr/>
            </a:pPr>
            <a:r>
              <a:rPr lang="en-US" b="1">
                <a:solidFill>
                  <a:srgbClr val="00B0F0"/>
                </a:solidFill>
              </a:rPr>
              <a:t>General culture media</a:t>
            </a:r>
            <a:r>
              <a:rPr lang="en-US" b="1"/>
              <a:t>: </a:t>
            </a:r>
            <a:r>
              <a:rPr lang="en-US"/>
              <a:t>Nutrient agar, blood agar, chocolate agar..growth of most human pathogens.. Gram-</a:t>
            </a:r>
            <a:r>
              <a:rPr lang="en-US" err="1"/>
              <a:t>ve</a:t>
            </a:r>
            <a:r>
              <a:rPr lang="en-US"/>
              <a:t> &amp; Gram-</a:t>
            </a:r>
            <a:r>
              <a:rPr lang="en-US" err="1"/>
              <a:t>ve</a:t>
            </a:r>
            <a:r>
              <a:rPr lang="en-US"/>
              <a:t> bacteria.</a:t>
            </a:r>
          </a:p>
          <a:p>
            <a:pPr marL="274320" indent="-274320">
              <a:lnSpc>
                <a:spcPct val="80000"/>
              </a:lnSpc>
              <a:buClr>
                <a:schemeClr val="accent3"/>
              </a:buClr>
              <a:buFont typeface="Wingdings 2"/>
              <a:buChar char=""/>
              <a:defRPr/>
            </a:pPr>
            <a:r>
              <a:rPr lang="en-US" b="1">
                <a:solidFill>
                  <a:srgbClr val="00B0F0"/>
                </a:solidFill>
              </a:rPr>
              <a:t>Selective &amp; differential media</a:t>
            </a:r>
            <a:r>
              <a:rPr lang="en-US"/>
              <a:t>..</a:t>
            </a:r>
            <a:r>
              <a:rPr lang="en-US" err="1"/>
              <a:t>MacConkey</a:t>
            </a:r>
            <a:r>
              <a:rPr lang="en-US"/>
              <a:t> agar</a:t>
            </a:r>
          </a:p>
          <a:p>
            <a:pPr marL="274320" indent="-274320">
              <a:lnSpc>
                <a:spcPct val="80000"/>
              </a:lnSpc>
              <a:buClr>
                <a:schemeClr val="accent3"/>
              </a:buClr>
              <a:buNone/>
              <a:defRPr/>
            </a:pPr>
            <a:r>
              <a:rPr lang="en-US"/>
              <a:t>   Bile salts+ </a:t>
            </a:r>
            <a:r>
              <a:rPr lang="en-US" err="1"/>
              <a:t>Lactose+neutral</a:t>
            </a:r>
            <a:r>
              <a:rPr lang="en-US"/>
              <a:t> red dye ..Gram-</a:t>
            </a:r>
            <a:r>
              <a:rPr lang="en-US" err="1"/>
              <a:t>ve</a:t>
            </a:r>
            <a:r>
              <a:rPr lang="en-US"/>
              <a:t> bacteria, </a:t>
            </a:r>
            <a:r>
              <a:rPr lang="en-US" err="1"/>
              <a:t>E.coli</a:t>
            </a:r>
            <a:r>
              <a:rPr lang="en-US"/>
              <a:t>, other enteric bacteria</a:t>
            </a:r>
          </a:p>
          <a:p>
            <a:pPr marL="274320" indent="-274320">
              <a:lnSpc>
                <a:spcPct val="80000"/>
              </a:lnSpc>
              <a:buClr>
                <a:schemeClr val="accent3"/>
              </a:buClr>
              <a:buFont typeface="Wingdings 2"/>
              <a:buChar char=""/>
              <a:defRPr/>
            </a:pPr>
            <a:r>
              <a:rPr lang="en-US" b="1">
                <a:solidFill>
                  <a:srgbClr val="00B0F0"/>
                </a:solidFill>
              </a:rPr>
              <a:t>Selective media</a:t>
            </a:r>
            <a:r>
              <a:rPr lang="en-US" b="1"/>
              <a:t>: </a:t>
            </a:r>
            <a:r>
              <a:rPr lang="en-US"/>
              <a:t>S-S agar .. For Isolation of Salmonella, </a:t>
            </a:r>
            <a:r>
              <a:rPr lang="en-US" err="1"/>
              <a:t>Shigella</a:t>
            </a:r>
            <a:r>
              <a:rPr lang="en-US"/>
              <a:t> , </a:t>
            </a:r>
            <a:r>
              <a:rPr lang="en-US" err="1"/>
              <a:t>V.colerae</a:t>
            </a:r>
            <a:r>
              <a:rPr lang="en-US"/>
              <a:t> from stool specimens.</a:t>
            </a:r>
          </a:p>
          <a:p>
            <a:pPr marL="274320" indent="-274320">
              <a:lnSpc>
                <a:spcPct val="80000"/>
              </a:lnSpc>
              <a:buClr>
                <a:schemeClr val="accent3"/>
              </a:buClr>
              <a:buNone/>
              <a:defRPr/>
            </a:pPr>
            <a:endParaRPr lang="en-US"/>
          </a:p>
          <a:p>
            <a:pPr marL="274320" indent="-274320">
              <a:lnSpc>
                <a:spcPct val="80000"/>
              </a:lnSpc>
              <a:buClr>
                <a:schemeClr val="accent3"/>
              </a:buClr>
              <a:buNone/>
              <a:defRPr/>
            </a:pPr>
            <a:r>
              <a:rPr lang="en-US"/>
              <a:t>  </a:t>
            </a:r>
          </a:p>
          <a:p>
            <a:pPr marL="274320" indent="-274320">
              <a:lnSpc>
                <a:spcPct val="80000"/>
              </a:lnSpc>
              <a:buClr>
                <a:schemeClr val="accent3"/>
              </a:buClr>
              <a:buNone/>
              <a:defRPr/>
            </a:pPr>
            <a:r>
              <a:rPr lang="en-US"/>
              <a:t>      </a:t>
            </a:r>
          </a:p>
        </p:txBody>
      </p:sp>
    </p:spTree>
    <p:extLst>
      <p:ext uri="{BB962C8B-B14F-4D97-AF65-F5344CB8AC3E}">
        <p14:creationId xmlns:p14="http://schemas.microsoft.com/office/powerpoint/2010/main" val="1115088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6" descr="https://i.ytimg.com/vi/tlOvtvgPKT8/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
            <a:ext cx="8610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3796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981200" y="0"/>
            <a:ext cx="8229600" cy="1143000"/>
          </a:xfrm>
        </p:spPr>
        <p:txBody>
          <a:bodyPr/>
          <a:lstStyle/>
          <a:p>
            <a:pPr eaLnBrk="1" hangingPunct="1"/>
            <a:r>
              <a:rPr lang="en-US" altLang="en-US" sz="3600" b="1">
                <a:solidFill>
                  <a:srgbClr val="FF0000"/>
                </a:solidFill>
              </a:rPr>
              <a:t>Domain Eubacteria</a:t>
            </a:r>
          </a:p>
        </p:txBody>
      </p:sp>
      <p:sp>
        <p:nvSpPr>
          <p:cNvPr id="3" name="Content Placeholder 2"/>
          <p:cNvSpPr>
            <a:spLocks noGrp="1"/>
          </p:cNvSpPr>
          <p:nvPr>
            <p:ph idx="1"/>
          </p:nvPr>
        </p:nvSpPr>
        <p:spPr>
          <a:xfrm>
            <a:off x="1676400" y="1600200"/>
            <a:ext cx="5410200" cy="4953000"/>
          </a:xfrm>
        </p:spPr>
        <p:txBody>
          <a:bodyPr>
            <a:normAutofit lnSpcReduction="10000"/>
          </a:bodyPr>
          <a:lstStyle/>
          <a:p>
            <a:pPr eaLnBrk="1" hangingPunct="1">
              <a:lnSpc>
                <a:spcPct val="80000"/>
              </a:lnSpc>
              <a:buFont typeface="Wingdings 2" panose="05020102010507070707" pitchFamily="18" charset="2"/>
              <a:buNone/>
            </a:pPr>
            <a:r>
              <a:rPr lang="en-US" altLang="en-US" sz="2400"/>
              <a:t>“</a:t>
            </a:r>
            <a:r>
              <a:rPr lang="en-US" altLang="en-US" sz="2400" err="1"/>
              <a:t>Eu</a:t>
            </a:r>
            <a:r>
              <a:rPr lang="en-US" altLang="en-US" sz="2400"/>
              <a:t>” means “true” bacteria. They are:</a:t>
            </a:r>
          </a:p>
          <a:p>
            <a:pPr eaLnBrk="1" hangingPunct="1">
              <a:lnSpc>
                <a:spcPct val="80000"/>
              </a:lnSpc>
            </a:pPr>
            <a:r>
              <a:rPr lang="en-US" altLang="en-US" sz="2400"/>
              <a:t>Unicellular</a:t>
            </a:r>
          </a:p>
          <a:p>
            <a:pPr eaLnBrk="1" hangingPunct="1">
              <a:lnSpc>
                <a:spcPct val="80000"/>
              </a:lnSpc>
            </a:pPr>
            <a:r>
              <a:rPr lang="en-US" altLang="en-US" sz="2400"/>
              <a:t>Prokaryotic</a:t>
            </a:r>
          </a:p>
          <a:p>
            <a:pPr eaLnBrk="1" hangingPunct="1">
              <a:lnSpc>
                <a:spcPct val="80000"/>
              </a:lnSpc>
            </a:pPr>
            <a:r>
              <a:rPr lang="en-US" altLang="en-US" sz="2400"/>
              <a:t>Autotrophic or heterotrophic</a:t>
            </a:r>
          </a:p>
          <a:p>
            <a:pPr eaLnBrk="1" hangingPunct="1">
              <a:lnSpc>
                <a:spcPct val="80000"/>
              </a:lnSpc>
            </a:pPr>
            <a:r>
              <a:rPr lang="en-US" altLang="en-US" sz="2400"/>
              <a:t>Organisms that reproduce asexually</a:t>
            </a:r>
          </a:p>
          <a:p>
            <a:pPr eaLnBrk="1" hangingPunct="1">
              <a:lnSpc>
                <a:spcPct val="80000"/>
              </a:lnSpc>
            </a:pPr>
            <a:r>
              <a:rPr lang="en-US" altLang="en-US" sz="2400"/>
              <a:t>The most abundant organisms on earth.  One bacterium can give rise to 10 million in 24 hours.</a:t>
            </a:r>
          </a:p>
          <a:p>
            <a:pPr eaLnBrk="1" hangingPunct="1">
              <a:lnSpc>
                <a:spcPct val="80000"/>
              </a:lnSpc>
            </a:pPr>
            <a:r>
              <a:rPr lang="en-US" altLang="en-US" sz="2400"/>
              <a:t>Found in almost every habitat on earth.</a:t>
            </a:r>
          </a:p>
          <a:p>
            <a:pPr eaLnBrk="1" hangingPunct="1">
              <a:lnSpc>
                <a:spcPct val="80000"/>
              </a:lnSpc>
              <a:buFont typeface="Wingdings 2" panose="05020102010507070707" pitchFamily="18" charset="2"/>
              <a:buNone/>
            </a:pPr>
            <a:endParaRPr lang="en-US" altLang="en-US" sz="2400"/>
          </a:p>
          <a:p>
            <a:pPr eaLnBrk="1" hangingPunct="1">
              <a:lnSpc>
                <a:spcPct val="80000"/>
              </a:lnSpc>
              <a:buFont typeface="Wingdings 2" panose="05020102010507070707" pitchFamily="18" charset="2"/>
              <a:buNone/>
            </a:pPr>
            <a:endParaRPr lang="en-US" altLang="en-US" sz="2400"/>
          </a:p>
          <a:p>
            <a:pPr eaLnBrk="1" hangingPunct="1">
              <a:lnSpc>
                <a:spcPct val="80000"/>
              </a:lnSpc>
              <a:buFont typeface="Wingdings 2" panose="05020102010507070707" pitchFamily="18" charset="2"/>
              <a:buNone/>
            </a:pPr>
            <a:r>
              <a:rPr lang="en-US" altLang="en-US" sz="2400">
                <a:solidFill>
                  <a:srgbClr val="0000FF"/>
                </a:solidFill>
              </a:rPr>
              <a:t>The Domain Eubacteria has one </a:t>
            </a:r>
            <a:r>
              <a:rPr lang="en-US" altLang="en-US" sz="2400" b="1">
                <a:solidFill>
                  <a:srgbClr val="0000FF"/>
                </a:solidFill>
              </a:rPr>
              <a:t>Kingdom</a:t>
            </a:r>
            <a:r>
              <a:rPr lang="en-US" altLang="en-US" sz="2400">
                <a:solidFill>
                  <a:srgbClr val="0000FF"/>
                </a:solidFill>
              </a:rPr>
              <a:t>, also called Eubacteria.</a:t>
            </a:r>
          </a:p>
          <a:p>
            <a:pPr eaLnBrk="1" hangingPunct="1">
              <a:lnSpc>
                <a:spcPct val="80000"/>
              </a:lnSpc>
            </a:pPr>
            <a:endParaRPr lang="en-US" altLang="en-US" sz="2400"/>
          </a:p>
        </p:txBody>
      </p:sp>
      <p:pic>
        <p:nvPicPr>
          <p:cNvPr id="28676" name="Picture 2" descr="http://www.biology.iupui.edu/biocourses/n100/images/b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761" y="3648501"/>
            <a:ext cx="3435350"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5"/>
          <p:cNvSpPr txBox="1">
            <a:spLocks noChangeArrowheads="1"/>
          </p:cNvSpPr>
          <p:nvPr/>
        </p:nvSpPr>
        <p:spPr bwMode="auto">
          <a:xfrm>
            <a:off x="8240736" y="1981200"/>
            <a:ext cx="28194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eaLnBrk="1" hangingPunct="1">
              <a:spcBef>
                <a:spcPct val="0"/>
              </a:spcBef>
              <a:buClrTx/>
              <a:buSzTx/>
              <a:buFontTx/>
              <a:buNone/>
            </a:pPr>
            <a:r>
              <a:rPr lang="en-US" altLang="en-US" sz="2400"/>
              <a:t>Many are common </a:t>
            </a:r>
            <a:r>
              <a:rPr lang="en-US" altLang="en-US" sz="2400" b="1"/>
              <a:t>infectious agents</a:t>
            </a:r>
            <a:r>
              <a:rPr lang="en-US" altLang="en-US" sz="1800"/>
              <a:t>.</a:t>
            </a:r>
          </a:p>
          <a:p>
            <a:pPr eaLnBrk="1" hangingPunct="1">
              <a:spcBef>
                <a:spcPct val="0"/>
              </a:spcBef>
              <a:buClrTx/>
              <a:buSzTx/>
              <a:buFontTx/>
              <a:buNone/>
            </a:pPr>
            <a:endParaRPr lang="en-US" altLang="en-US" sz="1800">
              <a:latin typeface="Arial" panose="020B0604020202020204" pitchFamily="34" charset="0"/>
            </a:endParaRPr>
          </a:p>
        </p:txBody>
      </p:sp>
    </p:spTree>
    <p:extLst>
      <p:ext uri="{BB962C8B-B14F-4D97-AF65-F5344CB8AC3E}">
        <p14:creationId xmlns:p14="http://schemas.microsoft.com/office/powerpoint/2010/main" val="2464309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20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1"/>
          <p:cNvSpPr>
            <a:spLocks noGrp="1"/>
          </p:cNvSpPr>
          <p:nvPr>
            <p:ph idx="1"/>
          </p:nvPr>
        </p:nvSpPr>
        <p:spPr/>
        <p:txBody>
          <a:bodyPr/>
          <a:lstStyle/>
          <a:p>
            <a:pPr eaLnBrk="1" hangingPunct="1"/>
            <a:r>
              <a:rPr lang="en-US" altLang="en-US"/>
              <a:t>A</a:t>
            </a:r>
            <a:r>
              <a:rPr lang="en-US" altLang="en-US" i="1"/>
              <a:t> metabolic pathway or biochemical pathway</a:t>
            </a:r>
            <a:r>
              <a:rPr lang="en-US" altLang="en-US"/>
              <a:t> is where a substrate will convert to a product, and that product will turn into a substrate for a different enzyme</a:t>
            </a:r>
          </a:p>
          <a:p>
            <a:pPr eaLnBrk="1" hangingPunct="1"/>
            <a:r>
              <a:rPr lang="en-US" altLang="en-US" i="1"/>
              <a:t>Exergonic Reaction </a:t>
            </a:r>
            <a:r>
              <a:rPr lang="en-US" altLang="en-US"/>
              <a:t>is a reaction where energy is released</a:t>
            </a:r>
          </a:p>
          <a:p>
            <a:pPr eaLnBrk="1" hangingPunct="1"/>
            <a:r>
              <a:rPr lang="en-US" altLang="en-US" i="1"/>
              <a:t>Endergonic Reaction </a:t>
            </a:r>
            <a:r>
              <a:rPr lang="en-US" altLang="en-US"/>
              <a:t>is where a reaction will need to take in energy to occur</a:t>
            </a:r>
            <a:endParaRPr lang="en-US" altLang="en-US" i="1"/>
          </a:p>
        </p:txBody>
      </p:sp>
      <p:sp>
        <p:nvSpPr>
          <p:cNvPr id="3" name="Title 2"/>
          <p:cNvSpPr>
            <a:spLocks noGrp="1"/>
          </p:cNvSpPr>
          <p:nvPr>
            <p:ph type="title"/>
          </p:nvPr>
        </p:nvSpPr>
        <p:spPr/>
        <p:txBody>
          <a:bodyPr/>
          <a:lstStyle/>
          <a:p>
            <a:pPr>
              <a:defRPr/>
            </a:pPr>
            <a:r>
              <a:rPr lang="en-US"/>
              <a:t>Metabolic Pathways</a:t>
            </a:r>
          </a:p>
        </p:txBody>
      </p:sp>
    </p:spTree>
    <p:extLst>
      <p:ext uri="{BB962C8B-B14F-4D97-AF65-F5344CB8AC3E}">
        <p14:creationId xmlns:p14="http://schemas.microsoft.com/office/powerpoint/2010/main" val="1127501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err="1"/>
              <a:t>Endergonic</a:t>
            </a:r>
            <a:r>
              <a:rPr lang="en-US"/>
              <a:t> and </a:t>
            </a:r>
            <a:r>
              <a:rPr lang="en-US" err="1"/>
              <a:t>Exergonic</a:t>
            </a:r>
            <a:r>
              <a:rPr lang="en-US"/>
              <a:t> </a:t>
            </a:r>
            <a:r>
              <a:rPr lang="en-US" err="1"/>
              <a:t>Rxns</a:t>
            </a:r>
            <a:endParaRPr lang="en-US"/>
          </a:p>
        </p:txBody>
      </p:sp>
      <p:pic>
        <p:nvPicPr>
          <p:cNvPr id="1024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r="51672" b="5661"/>
          <a:stretch>
            <a:fillRect/>
          </a:stretch>
        </p:blipFill>
        <p:spPr>
          <a:xfrm>
            <a:off x="1981201" y="1447800"/>
            <a:ext cx="3687763" cy="4343400"/>
          </a:xfrm>
          <a:noFill/>
        </p:spPr>
      </p:pic>
      <p:pic>
        <p:nvPicPr>
          <p:cNvPr id="10244" name="Picture 3"/>
          <p:cNvPicPr>
            <a:picLocks noChangeAspect="1" noChangeArrowheads="1"/>
          </p:cNvPicPr>
          <p:nvPr/>
        </p:nvPicPr>
        <p:blipFill>
          <a:blip r:embed="rId2">
            <a:extLst>
              <a:ext uri="{28A0092B-C50C-407E-A947-70E740481C1C}">
                <a14:useLocalDpi xmlns:a14="http://schemas.microsoft.com/office/drawing/2010/main" val="0"/>
              </a:ext>
            </a:extLst>
          </a:blip>
          <a:srcRect l="51656" r="87" b="5661"/>
          <a:stretch>
            <a:fillRect/>
          </a:stretch>
        </p:blipFill>
        <p:spPr bwMode="auto">
          <a:xfrm>
            <a:off x="6096000" y="1524000"/>
            <a:ext cx="4038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4881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209800" y="609600"/>
            <a:ext cx="7772400"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r>
              <a:rPr lang="en-US" altLang="en-US"/>
              <a:t>Metabolic processes</a:t>
            </a:r>
          </a:p>
        </p:txBody>
      </p:sp>
      <p:sp>
        <p:nvSpPr>
          <p:cNvPr id="5" name="Rectangle 3"/>
          <p:cNvSpPr txBox="1">
            <a:spLocks noChangeArrowheads="1"/>
          </p:cNvSpPr>
          <p:nvPr/>
        </p:nvSpPr>
        <p:spPr bwMode="auto">
          <a:xfrm>
            <a:off x="2209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anose="05020102010507070707"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buFontTx/>
              <a:buChar char="•"/>
            </a:pPr>
            <a:r>
              <a:rPr lang="en-US" altLang="en-US" sz="2400"/>
              <a:t>Catabolic = Breakdown: </a:t>
            </a:r>
          </a:p>
          <a:p>
            <a:pPr lvl="1">
              <a:buFontTx/>
              <a:buChar char="•"/>
            </a:pPr>
            <a:r>
              <a:rPr lang="en-US" altLang="en-US" sz="2000"/>
              <a:t>generation of energy and reducing power from complex molecules</a:t>
            </a:r>
          </a:p>
          <a:p>
            <a:pPr lvl="2">
              <a:buFontTx/>
              <a:buChar char="•"/>
            </a:pPr>
            <a:r>
              <a:rPr lang="en-US" altLang="en-US" sz="1800"/>
              <a:t>produces small molecules (CO</a:t>
            </a:r>
            <a:r>
              <a:rPr lang="en-US" altLang="en-US" sz="1800" baseline="-25000"/>
              <a:t>2</a:t>
            </a:r>
            <a:r>
              <a:rPr lang="en-US" altLang="en-US" sz="1800"/>
              <a:t>, NH</a:t>
            </a:r>
            <a:r>
              <a:rPr lang="en-US" altLang="en-US" sz="1800" baseline="-25000"/>
              <a:t>3</a:t>
            </a:r>
            <a:r>
              <a:rPr lang="en-US" altLang="en-US" sz="1800"/>
              <a:t>) for use and as waste products</a:t>
            </a:r>
          </a:p>
          <a:p>
            <a:pPr>
              <a:buFontTx/>
              <a:buChar char="•"/>
            </a:pPr>
            <a:r>
              <a:rPr lang="en-US" altLang="en-US" sz="2400"/>
              <a:t>Anabolic = Biosynthesis: </a:t>
            </a:r>
          </a:p>
          <a:p>
            <a:pPr lvl="1">
              <a:buFontTx/>
              <a:buChar char="•"/>
            </a:pPr>
            <a:r>
              <a:rPr lang="en-US" altLang="en-US" sz="2000"/>
              <a:t>construction of large molecules to serve as cellular components such as</a:t>
            </a:r>
          </a:p>
          <a:p>
            <a:pPr lvl="2">
              <a:buFontTx/>
              <a:buChar char="•"/>
            </a:pPr>
            <a:r>
              <a:rPr lang="en-US" altLang="en-US" sz="1800"/>
              <a:t>amino acids for proteins, nucleic acids, fats and cholesterol</a:t>
            </a:r>
          </a:p>
          <a:p>
            <a:pPr lvl="2">
              <a:buFontTx/>
              <a:buChar char="•"/>
            </a:pPr>
            <a:r>
              <a:rPr lang="en-US" altLang="en-US" sz="1800"/>
              <a:t>usually consumes energy</a:t>
            </a:r>
          </a:p>
        </p:txBody>
      </p:sp>
    </p:spTree>
    <p:extLst>
      <p:ext uri="{BB962C8B-B14F-4D97-AF65-F5344CB8AC3E}">
        <p14:creationId xmlns:p14="http://schemas.microsoft.com/office/powerpoint/2010/main" val="30825923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1"/>
          <p:cNvSpPr>
            <a:spLocks noGrp="1"/>
          </p:cNvSpPr>
          <p:nvPr>
            <p:ph idx="1"/>
          </p:nvPr>
        </p:nvSpPr>
        <p:spPr/>
        <p:txBody>
          <a:bodyPr/>
          <a:lstStyle/>
          <a:p>
            <a:pPr eaLnBrk="1" hangingPunct="1"/>
            <a:r>
              <a:rPr lang="en-US" altLang="en-US"/>
              <a:t>Chemical reactions which break larger molecules into smaller ones are </a:t>
            </a:r>
            <a:r>
              <a:rPr lang="en-US" altLang="en-US" i="1"/>
              <a:t>catabolic pathways</a:t>
            </a:r>
            <a:r>
              <a:rPr lang="en-US" altLang="en-US"/>
              <a:t>.</a:t>
            </a:r>
          </a:p>
          <a:p>
            <a:pPr lvl="1" eaLnBrk="1" hangingPunct="1"/>
            <a:r>
              <a:rPr lang="en-US" altLang="en-US"/>
              <a:t>aerobic respiration, anaerobic respiration, dehydration reaction</a:t>
            </a:r>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a:p>
          <a:p>
            <a:pPr lvl="1" eaLnBrk="1" hangingPunct="1"/>
            <a:r>
              <a:rPr lang="en-US" altLang="en-US"/>
              <a:t>These reactions are typically exergonic</a:t>
            </a:r>
          </a:p>
          <a:p>
            <a:pPr lvl="1" eaLnBrk="1" hangingPunct="1"/>
            <a:endParaRPr lang="en-US" altLang="en-US"/>
          </a:p>
        </p:txBody>
      </p:sp>
      <p:sp>
        <p:nvSpPr>
          <p:cNvPr id="3" name="Title 2"/>
          <p:cNvSpPr>
            <a:spLocks noGrp="1"/>
          </p:cNvSpPr>
          <p:nvPr>
            <p:ph type="title"/>
          </p:nvPr>
        </p:nvSpPr>
        <p:spPr/>
        <p:txBody>
          <a:bodyPr>
            <a:normAutofit/>
          </a:bodyPr>
          <a:lstStyle/>
          <a:p>
            <a:pPr>
              <a:defRPr/>
            </a:pPr>
            <a:r>
              <a:rPr lang="en-US"/>
              <a:t>Catabolic and Anabolic Pathways</a:t>
            </a:r>
          </a:p>
        </p:txBody>
      </p:sp>
      <p:pic>
        <p:nvPicPr>
          <p:cNvPr id="1126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29001"/>
            <a:ext cx="8991600"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0183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1"/>
          <p:cNvSpPr>
            <a:spLocks noGrp="1"/>
          </p:cNvSpPr>
          <p:nvPr>
            <p:ph idx="1"/>
          </p:nvPr>
        </p:nvSpPr>
        <p:spPr>
          <a:xfrm>
            <a:off x="1981200" y="1481138"/>
            <a:ext cx="8229600" cy="5224462"/>
          </a:xfrm>
        </p:spPr>
        <p:txBody>
          <a:bodyPr/>
          <a:lstStyle/>
          <a:p>
            <a:pPr eaLnBrk="1" hangingPunct="1"/>
            <a:r>
              <a:rPr lang="en-US" altLang="en-US"/>
              <a:t>Chemical reactions which synthesize larger molecules from smaller ones are </a:t>
            </a:r>
            <a:r>
              <a:rPr lang="en-US" altLang="en-US" i="1"/>
              <a:t>anabolic pathways.</a:t>
            </a:r>
          </a:p>
          <a:p>
            <a:pPr lvl="1" eaLnBrk="1" hangingPunct="1"/>
            <a:r>
              <a:rPr lang="en-US" altLang="en-US"/>
              <a:t>Protein synthesis, photosynthesis, condensation reaction</a:t>
            </a:r>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a:p>
          <a:p>
            <a:pPr lvl="1" eaLnBrk="1" hangingPunct="1"/>
            <a:r>
              <a:rPr lang="en-US" altLang="en-US"/>
              <a:t>These reactions are typically endergonic.</a:t>
            </a:r>
          </a:p>
          <a:p>
            <a:pPr lvl="1" eaLnBrk="1" hangingPunct="1"/>
            <a:endParaRPr lang="en-US" altLang="en-US"/>
          </a:p>
          <a:p>
            <a:pPr lvl="1" eaLnBrk="1" hangingPunct="1"/>
            <a:endParaRPr lang="en-US" altLang="en-US"/>
          </a:p>
          <a:p>
            <a:pPr lvl="1" eaLnBrk="1" hangingPunct="1"/>
            <a:endParaRPr lang="en-US" altLang="en-US"/>
          </a:p>
          <a:p>
            <a:pPr lvl="1" eaLnBrk="1" hangingPunct="1"/>
            <a:endParaRPr lang="en-US" altLang="en-US" i="1"/>
          </a:p>
          <a:p>
            <a:pPr eaLnBrk="1" hangingPunct="1"/>
            <a:endParaRPr lang="en-US" altLang="en-US"/>
          </a:p>
        </p:txBody>
      </p:sp>
      <p:sp>
        <p:nvSpPr>
          <p:cNvPr id="3" name="Title 2"/>
          <p:cNvSpPr>
            <a:spLocks noGrp="1"/>
          </p:cNvSpPr>
          <p:nvPr>
            <p:ph type="title"/>
          </p:nvPr>
        </p:nvSpPr>
        <p:spPr/>
        <p:txBody>
          <a:bodyPr>
            <a:normAutofit/>
          </a:bodyPr>
          <a:lstStyle/>
          <a:p>
            <a:pPr>
              <a:defRPr/>
            </a:pPr>
            <a:r>
              <a:rPr lang="en-US"/>
              <a:t>Catabolic and Anabolic Pathways</a:t>
            </a:r>
          </a:p>
        </p:txBody>
      </p:sp>
      <p:pic>
        <p:nvPicPr>
          <p:cNvPr id="1229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581401"/>
            <a:ext cx="8839200"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4896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3050"/>
            <a:ext cx="8229600" cy="717550"/>
          </a:xfrm>
        </p:spPr>
        <p:txBody>
          <a:bodyPr/>
          <a:lstStyle/>
          <a:p>
            <a:pPr>
              <a:defRPr/>
            </a:pPr>
            <a:r>
              <a:rPr lang="en-US"/>
              <a:t>Central Role of ATP</a:t>
            </a:r>
          </a:p>
        </p:txBody>
      </p:sp>
      <p:sp>
        <p:nvSpPr>
          <p:cNvPr id="13316" name="Text Placeholder 3"/>
          <p:cNvSpPr>
            <a:spLocks noGrp="1"/>
          </p:cNvSpPr>
          <p:nvPr>
            <p:ph type="body" sz="half" idx="3"/>
          </p:nvPr>
        </p:nvSpPr>
        <p:spPr>
          <a:xfrm>
            <a:off x="6169026" y="5410200"/>
            <a:ext cx="4041775" cy="762000"/>
          </a:xfrm>
          <a:ln>
            <a:headEnd/>
            <a:tailEnd/>
          </a:ln>
        </p:spPr>
        <p:txBody>
          <a:bodyPr/>
          <a:lstStyle/>
          <a:p>
            <a:pPr eaLnBrk="1" hangingPunct="1"/>
            <a:endParaRPr lang="en-US" altLang="en-US"/>
          </a:p>
        </p:txBody>
      </p:sp>
      <p:sp>
        <p:nvSpPr>
          <p:cNvPr id="13317" name="Content Placeholder 4"/>
          <p:cNvSpPr>
            <a:spLocks noGrp="1"/>
          </p:cNvSpPr>
          <p:nvPr>
            <p:ph sz="quarter" idx="2"/>
          </p:nvPr>
        </p:nvSpPr>
        <p:spPr>
          <a:xfrm>
            <a:off x="1981200" y="990600"/>
            <a:ext cx="4040188" cy="4395788"/>
          </a:xfrm>
          <a:ln>
            <a:prstDash val="solid"/>
          </a:ln>
        </p:spPr>
        <p:txBody>
          <a:bodyPr/>
          <a:lstStyle/>
          <a:p>
            <a:pPr eaLnBrk="1" hangingPunct="1"/>
            <a:r>
              <a:rPr lang="en-US" altLang="en-US"/>
              <a:t>ATP stands for adenosine triphospate, which means that it has three phosphate groups attached to it.</a:t>
            </a:r>
          </a:p>
          <a:p>
            <a:pPr eaLnBrk="1" hangingPunct="1"/>
            <a:r>
              <a:rPr lang="en-US" altLang="en-US"/>
              <a:t>ADP stands for adenosine diphospate</a:t>
            </a:r>
          </a:p>
          <a:p>
            <a:pPr eaLnBrk="1" hangingPunct="1"/>
            <a:r>
              <a:rPr lang="en-US" altLang="en-US"/>
              <a:t>AMP stands for adenosine monophosphate</a:t>
            </a:r>
          </a:p>
          <a:p>
            <a:pPr eaLnBrk="1" hangingPunct="1"/>
            <a:endParaRPr lang="en-US" altLang="en-US"/>
          </a:p>
        </p:txBody>
      </p:sp>
      <p:pic>
        <p:nvPicPr>
          <p:cNvPr id="13318"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6169026" y="914400"/>
            <a:ext cx="4041775" cy="5562600"/>
          </a:xfrm>
          <a:noFill/>
          <a:ln>
            <a:prstDash val="solid"/>
          </a:ln>
        </p:spPr>
      </p:pic>
    </p:spTree>
    <p:extLst>
      <p:ext uri="{BB962C8B-B14F-4D97-AF65-F5344CB8AC3E}">
        <p14:creationId xmlns:p14="http://schemas.microsoft.com/office/powerpoint/2010/main" val="38812367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a:t>Central Role of ATP</a:t>
            </a:r>
          </a:p>
        </p:txBody>
      </p:sp>
      <p:sp>
        <p:nvSpPr>
          <p:cNvPr id="14340" name="Text Placeholder 5"/>
          <p:cNvSpPr>
            <a:spLocks noGrp="1"/>
          </p:cNvSpPr>
          <p:nvPr>
            <p:ph type="body" sz="half" idx="3"/>
          </p:nvPr>
        </p:nvSpPr>
        <p:spPr>
          <a:xfrm>
            <a:off x="6169026" y="5410200"/>
            <a:ext cx="4041775" cy="762000"/>
          </a:xfrm>
          <a:ln>
            <a:headEnd/>
            <a:tailEnd/>
          </a:ln>
        </p:spPr>
        <p:txBody>
          <a:bodyPr/>
          <a:lstStyle/>
          <a:p>
            <a:pPr eaLnBrk="1" hangingPunct="1"/>
            <a:endParaRPr lang="en-US" altLang="en-US"/>
          </a:p>
        </p:txBody>
      </p:sp>
      <p:sp>
        <p:nvSpPr>
          <p:cNvPr id="14341" name="Content Placeholder 4"/>
          <p:cNvSpPr>
            <a:spLocks noGrp="1"/>
          </p:cNvSpPr>
          <p:nvPr>
            <p:ph sz="quarter" idx="2"/>
          </p:nvPr>
        </p:nvSpPr>
        <p:spPr>
          <a:xfrm>
            <a:off x="1981200" y="1444626"/>
            <a:ext cx="4040188" cy="3941763"/>
          </a:xfrm>
          <a:ln>
            <a:prstDash val="solid"/>
          </a:ln>
        </p:spPr>
        <p:txBody>
          <a:bodyPr/>
          <a:lstStyle/>
          <a:p>
            <a:pPr eaLnBrk="1" hangingPunct="1"/>
            <a:r>
              <a:rPr lang="en-US" altLang="en-US" i="1"/>
              <a:t>High-energy phosphate bonds</a:t>
            </a:r>
            <a:r>
              <a:rPr lang="en-US" altLang="en-US"/>
              <a:t> are the bonds of the last 2 phosphate groups, which are easily broken to release energy for cellular processes.</a:t>
            </a:r>
          </a:p>
          <a:p>
            <a:pPr eaLnBrk="1" hangingPunct="1"/>
            <a:r>
              <a:rPr lang="en-US" altLang="en-US" sz="2000"/>
              <a:t>ATP → ADP + P + energy</a:t>
            </a:r>
          </a:p>
        </p:txBody>
      </p:sp>
      <p:pic>
        <p:nvPicPr>
          <p:cNvPr id="14342"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a:xfrm>
            <a:off x="6169026" y="1143000"/>
            <a:ext cx="4041775" cy="5181600"/>
          </a:xfrm>
          <a:noFill/>
          <a:ln>
            <a:prstDash val="solid"/>
          </a:ln>
        </p:spPr>
      </p:pic>
    </p:spTree>
    <p:extLst>
      <p:ext uri="{BB962C8B-B14F-4D97-AF65-F5344CB8AC3E}">
        <p14:creationId xmlns:p14="http://schemas.microsoft.com/office/powerpoint/2010/main" val="73108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pPr eaLnBrk="1" hangingPunct="1"/>
            <a:r>
              <a:rPr lang="en-US" altLang="en-US"/>
              <a:t>Electron transport is where electrons give up their energy as they move through a series of electron transport reactions.</a:t>
            </a:r>
          </a:p>
          <a:p>
            <a:pPr eaLnBrk="1" hangingPunct="1"/>
            <a:r>
              <a:rPr lang="en-US" altLang="en-US" i="1"/>
              <a:t>Oxidation-reduction</a:t>
            </a:r>
            <a:r>
              <a:rPr lang="en-US" altLang="en-US"/>
              <a:t> </a:t>
            </a:r>
            <a:r>
              <a:rPr lang="en-US" altLang="en-US" i="1"/>
              <a:t>reaction </a:t>
            </a:r>
            <a:r>
              <a:rPr lang="en-US" altLang="en-US"/>
              <a:t> is where molecules either gain or lose electrons.</a:t>
            </a:r>
          </a:p>
          <a:p>
            <a:pPr lvl="1" eaLnBrk="1" hangingPunct="1"/>
            <a:r>
              <a:rPr lang="en-US" altLang="en-US"/>
              <a:t>Oxidation is where a molecule loses electrons</a:t>
            </a:r>
          </a:p>
          <a:p>
            <a:pPr lvl="1" eaLnBrk="1" hangingPunct="1"/>
            <a:r>
              <a:rPr lang="en-US" altLang="en-US"/>
              <a:t>Reduction is where a molecule gains electrons</a:t>
            </a:r>
          </a:p>
          <a:p>
            <a:pPr eaLnBrk="1" hangingPunct="1"/>
            <a:r>
              <a:rPr lang="en-US" altLang="en-US"/>
              <a:t>Three important electron acceptors (carriers) are NAD</a:t>
            </a:r>
            <a:r>
              <a:rPr lang="en-US" altLang="en-US" baseline="30000"/>
              <a:t>+</a:t>
            </a:r>
            <a:r>
              <a:rPr lang="en-US" altLang="en-US"/>
              <a:t>, NADP</a:t>
            </a:r>
            <a:r>
              <a:rPr lang="en-US" altLang="en-US" baseline="30000"/>
              <a:t>+</a:t>
            </a:r>
            <a:r>
              <a:rPr lang="en-US" altLang="en-US"/>
              <a:t>, and FAD</a:t>
            </a:r>
          </a:p>
        </p:txBody>
      </p:sp>
      <p:sp>
        <p:nvSpPr>
          <p:cNvPr id="3" name="Title 2"/>
          <p:cNvSpPr>
            <a:spLocks noGrp="1"/>
          </p:cNvSpPr>
          <p:nvPr>
            <p:ph type="title"/>
          </p:nvPr>
        </p:nvSpPr>
        <p:spPr/>
        <p:txBody>
          <a:bodyPr/>
          <a:lstStyle/>
          <a:p>
            <a:pPr>
              <a:defRPr/>
            </a:pPr>
            <a:r>
              <a:rPr lang="en-US"/>
              <a:t>Electron Transport</a:t>
            </a:r>
          </a:p>
        </p:txBody>
      </p:sp>
    </p:spTree>
    <p:extLst>
      <p:ext uri="{BB962C8B-B14F-4D97-AF65-F5344CB8AC3E}">
        <p14:creationId xmlns:p14="http://schemas.microsoft.com/office/powerpoint/2010/main" val="38359676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p:txBody>
          <a:bodyPr/>
          <a:lstStyle/>
          <a:p>
            <a:pPr eaLnBrk="1" hangingPunct="1"/>
            <a:r>
              <a:rPr lang="en-US" altLang="en-US" i="1"/>
              <a:t>Autotrophs </a:t>
            </a:r>
            <a:r>
              <a:rPr lang="en-US" altLang="en-US"/>
              <a:t>are able to take basic energy sources to make energy-containing organic molecules from inorganic molecules</a:t>
            </a:r>
          </a:p>
          <a:p>
            <a:pPr lvl="1" eaLnBrk="1" hangingPunct="1"/>
            <a:r>
              <a:rPr lang="en-US" altLang="en-US"/>
              <a:t>(</a:t>
            </a:r>
            <a:r>
              <a:rPr lang="en-US" altLang="en-US" i="1"/>
              <a:t>auto-</a:t>
            </a:r>
            <a:r>
              <a:rPr lang="en-US" altLang="en-US"/>
              <a:t>self</a:t>
            </a:r>
            <a:r>
              <a:rPr lang="en-US" altLang="en-US" i="1"/>
              <a:t>, troph-</a:t>
            </a:r>
            <a:r>
              <a:rPr lang="en-US" altLang="en-US"/>
              <a:t>feeding)</a:t>
            </a:r>
          </a:p>
          <a:p>
            <a:pPr eaLnBrk="1" hangingPunct="1"/>
            <a:r>
              <a:rPr lang="en-US" altLang="en-US"/>
              <a:t>Two types of autotrophs</a:t>
            </a:r>
          </a:p>
          <a:p>
            <a:pPr lvl="1" eaLnBrk="1" hangingPunct="1"/>
            <a:r>
              <a:rPr lang="en-US" altLang="en-US" i="1"/>
              <a:t>Chemosynthetic</a:t>
            </a:r>
            <a:r>
              <a:rPr lang="en-US" altLang="en-US"/>
              <a:t>  autotrophs are prokaryotic organisms that use inorganic chemical reactions as a source of energy to make larger, organic molecules</a:t>
            </a:r>
          </a:p>
          <a:p>
            <a:pPr lvl="1" eaLnBrk="1" hangingPunct="1"/>
            <a:r>
              <a:rPr lang="en-US" altLang="en-US" i="1"/>
              <a:t>Photosynthetic </a:t>
            </a:r>
            <a:r>
              <a:rPr lang="en-US" altLang="en-US"/>
              <a:t>autotrophs use sunlight to create the organic molecules used for energy</a:t>
            </a:r>
            <a:endParaRPr lang="en-US" altLang="en-US" i="1"/>
          </a:p>
        </p:txBody>
      </p:sp>
      <p:sp>
        <p:nvSpPr>
          <p:cNvPr id="3" name="Title 2"/>
          <p:cNvSpPr>
            <a:spLocks noGrp="1"/>
          </p:cNvSpPr>
          <p:nvPr>
            <p:ph type="title"/>
          </p:nvPr>
        </p:nvSpPr>
        <p:spPr/>
        <p:txBody>
          <a:bodyPr/>
          <a:lstStyle/>
          <a:p>
            <a:pPr>
              <a:defRPr/>
            </a:pPr>
            <a:r>
              <a:rPr lang="en-US" err="1"/>
              <a:t>Autotrophs</a:t>
            </a:r>
            <a:endParaRPr lang="en-US"/>
          </a:p>
        </p:txBody>
      </p:sp>
    </p:spTree>
    <p:extLst>
      <p:ext uri="{BB962C8B-B14F-4D97-AF65-F5344CB8AC3E}">
        <p14:creationId xmlns:p14="http://schemas.microsoft.com/office/powerpoint/2010/main" val="2191356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1481138"/>
            <a:ext cx="8229600" cy="5072062"/>
          </a:xfrm>
        </p:spPr>
        <p:txBody>
          <a:bodyPr>
            <a:normAutofit/>
          </a:bodyPr>
          <a:lstStyle/>
          <a:p>
            <a:pPr marL="365760" indent="-256032">
              <a:buFont typeface="Wingdings 3"/>
              <a:buChar char=""/>
              <a:defRPr/>
            </a:pPr>
            <a:r>
              <a:rPr lang="en-US" err="1"/>
              <a:t>Heterotrophs</a:t>
            </a:r>
            <a:r>
              <a:rPr lang="en-US"/>
              <a:t> do not make their own organic molecules, so they must intake their energy source through food</a:t>
            </a:r>
          </a:p>
          <a:p>
            <a:pPr marL="621792" lvl="1">
              <a:spcBef>
                <a:spcPts val="324"/>
              </a:spcBef>
              <a:buFont typeface="Verdana"/>
              <a:buChar char="◦"/>
              <a:defRPr/>
            </a:pPr>
            <a:r>
              <a:rPr lang="en-US"/>
              <a:t>(</a:t>
            </a:r>
            <a:r>
              <a:rPr lang="en-US" i="1"/>
              <a:t>hetero</a:t>
            </a:r>
            <a:r>
              <a:rPr lang="en-US"/>
              <a:t>-other, </a:t>
            </a:r>
            <a:r>
              <a:rPr lang="en-US" i="1" err="1"/>
              <a:t>troph</a:t>
            </a:r>
            <a:r>
              <a:rPr lang="en-US"/>
              <a:t>-feeding)</a:t>
            </a:r>
          </a:p>
          <a:p>
            <a:pPr marL="621792" lvl="1">
              <a:spcBef>
                <a:spcPts val="324"/>
              </a:spcBef>
              <a:buFont typeface="Verdana"/>
              <a:buChar char="◦"/>
              <a:defRPr/>
            </a:pPr>
            <a:endParaRPr lang="en-US"/>
          </a:p>
          <a:p>
            <a:pPr marL="365760" indent="-256032">
              <a:buFont typeface="Wingdings 3"/>
              <a:buChar char=""/>
              <a:defRPr/>
            </a:pPr>
            <a:r>
              <a:rPr lang="en-US"/>
              <a:t>In eukaryotic cells, certain biochemical processes are carried out in certain organelles</a:t>
            </a:r>
          </a:p>
          <a:p>
            <a:pPr marL="621792" lvl="1">
              <a:spcBef>
                <a:spcPts val="324"/>
              </a:spcBef>
              <a:buFont typeface="Verdana"/>
              <a:buChar char="◦"/>
              <a:defRPr/>
            </a:pPr>
            <a:r>
              <a:rPr lang="en-US"/>
              <a:t>Chloroplasts are sites of photosynthesis</a:t>
            </a:r>
          </a:p>
          <a:p>
            <a:pPr marL="621792" lvl="1">
              <a:spcBef>
                <a:spcPts val="324"/>
              </a:spcBef>
              <a:buFont typeface="Verdana"/>
              <a:buChar char="◦"/>
              <a:defRPr/>
            </a:pPr>
            <a:r>
              <a:rPr lang="en-US"/>
              <a:t>Mitochondria are the sites of most cellular respiration</a:t>
            </a:r>
          </a:p>
          <a:p>
            <a:pPr marL="621792" lvl="1">
              <a:spcBef>
                <a:spcPts val="324"/>
              </a:spcBef>
              <a:buFont typeface="Verdana"/>
              <a:buChar char="◦"/>
              <a:defRPr/>
            </a:pPr>
            <a:r>
              <a:rPr lang="en-US"/>
              <a:t>Prokaryotes lack both chloroplasts and mitochondria, so many biochemical processes occur in the cytoplasm</a:t>
            </a:r>
          </a:p>
        </p:txBody>
      </p:sp>
      <p:sp>
        <p:nvSpPr>
          <p:cNvPr id="3" name="Title 2"/>
          <p:cNvSpPr>
            <a:spLocks noGrp="1"/>
          </p:cNvSpPr>
          <p:nvPr>
            <p:ph type="title"/>
          </p:nvPr>
        </p:nvSpPr>
        <p:spPr/>
        <p:txBody>
          <a:bodyPr/>
          <a:lstStyle/>
          <a:p>
            <a:pPr>
              <a:defRPr/>
            </a:pPr>
            <a:r>
              <a:rPr lang="en-US" err="1"/>
              <a:t>Heterotrophs</a:t>
            </a:r>
            <a:endParaRPr lang="en-US"/>
          </a:p>
        </p:txBody>
      </p:sp>
    </p:spTree>
    <p:extLst>
      <p:ext uri="{BB962C8B-B14F-4D97-AF65-F5344CB8AC3E}">
        <p14:creationId xmlns:p14="http://schemas.microsoft.com/office/powerpoint/2010/main" val="1821612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pPr eaLnBrk="1" hangingPunct="1"/>
            <a:r>
              <a:rPr lang="en-US" altLang="en-US" sz="4000" b="1">
                <a:solidFill>
                  <a:srgbClr val="FF0000"/>
                </a:solidFill>
              </a:rPr>
              <a:t>Domain </a:t>
            </a:r>
            <a:r>
              <a:rPr lang="en-US" altLang="en-US" sz="4000" b="1" err="1">
                <a:solidFill>
                  <a:srgbClr val="FF0000"/>
                </a:solidFill>
              </a:rPr>
              <a:t>Eukaryota</a:t>
            </a:r>
            <a:r>
              <a:rPr lang="en-US" altLang="en-US" sz="4000" b="1">
                <a:solidFill>
                  <a:srgbClr val="FF0000"/>
                </a:solidFill>
              </a:rPr>
              <a:t> (</a:t>
            </a:r>
            <a:r>
              <a:rPr lang="en-US" altLang="en-US" sz="4000" b="1" err="1">
                <a:solidFill>
                  <a:srgbClr val="FF0000"/>
                </a:solidFill>
              </a:rPr>
              <a:t>Eukarya</a:t>
            </a:r>
            <a:r>
              <a:rPr lang="en-US" altLang="en-US" sz="4000" b="1">
                <a:solidFill>
                  <a:srgbClr val="FF0000"/>
                </a:solidFill>
              </a:rPr>
              <a:t>)</a:t>
            </a:r>
          </a:p>
        </p:txBody>
      </p:sp>
      <p:sp>
        <p:nvSpPr>
          <p:cNvPr id="3" name="Content Placeholder 2"/>
          <p:cNvSpPr>
            <a:spLocks noGrp="1"/>
          </p:cNvSpPr>
          <p:nvPr>
            <p:ph idx="1"/>
          </p:nvPr>
        </p:nvSpPr>
        <p:spPr>
          <a:xfrm>
            <a:off x="1972733" y="2366964"/>
            <a:ext cx="4953000" cy="4389437"/>
          </a:xfrm>
        </p:spPr>
        <p:txBody>
          <a:bodyPr/>
          <a:lstStyle/>
          <a:p>
            <a:pPr eaLnBrk="1" hangingPunct="1"/>
            <a:r>
              <a:rPr lang="en-US" altLang="en-US" sz="2400"/>
              <a:t>Eukaryotic</a:t>
            </a:r>
          </a:p>
          <a:p>
            <a:pPr eaLnBrk="1" hangingPunct="1"/>
            <a:r>
              <a:rPr lang="en-US" altLang="en-US" sz="2400"/>
              <a:t>Very diverse</a:t>
            </a:r>
          </a:p>
          <a:p>
            <a:pPr eaLnBrk="1" hangingPunct="1"/>
            <a:r>
              <a:rPr lang="en-US" altLang="en-US" sz="2400"/>
              <a:t>Unicellular or multicellular</a:t>
            </a:r>
          </a:p>
          <a:p>
            <a:pPr eaLnBrk="1" hangingPunct="1"/>
            <a:r>
              <a:rPr lang="en-US" altLang="en-US" sz="2400"/>
              <a:t>Autotrophic or heterotrophic</a:t>
            </a:r>
          </a:p>
          <a:p>
            <a:pPr eaLnBrk="1" hangingPunct="1"/>
            <a:r>
              <a:rPr lang="en-US" altLang="en-US" sz="2400"/>
              <a:t>Reproduce sexually or asexually</a:t>
            </a:r>
          </a:p>
          <a:p>
            <a:pPr eaLnBrk="1" hangingPunct="1"/>
            <a:r>
              <a:rPr lang="en-US" altLang="en-US" sz="2400"/>
              <a:t>Can be split into 4 </a:t>
            </a:r>
            <a:r>
              <a:rPr lang="en-US" altLang="en-US" sz="2400" b="1"/>
              <a:t>Kingdoms</a:t>
            </a:r>
            <a:r>
              <a:rPr lang="en-US" altLang="en-US" sz="2400"/>
              <a:t>-</a:t>
            </a:r>
          </a:p>
          <a:p>
            <a:pPr lvl="1" eaLnBrk="1" hangingPunct="1"/>
            <a:r>
              <a:rPr lang="en-US" altLang="en-US" sz="2200"/>
              <a:t>Protista</a:t>
            </a:r>
          </a:p>
          <a:p>
            <a:pPr lvl="1" eaLnBrk="1" hangingPunct="1"/>
            <a:r>
              <a:rPr lang="en-US" altLang="en-US" sz="2200"/>
              <a:t>Fungi</a:t>
            </a:r>
          </a:p>
          <a:p>
            <a:pPr lvl="1" eaLnBrk="1" hangingPunct="1"/>
            <a:r>
              <a:rPr lang="en-US" altLang="en-US" sz="2200"/>
              <a:t>Plantae</a:t>
            </a:r>
          </a:p>
          <a:p>
            <a:pPr lvl="1" eaLnBrk="1" hangingPunct="1"/>
            <a:r>
              <a:rPr lang="en-US" altLang="en-US" sz="2200"/>
              <a:t>Animalia</a:t>
            </a:r>
          </a:p>
          <a:p>
            <a:pPr lvl="1" eaLnBrk="1" hangingPunct="1">
              <a:buFont typeface="Wingdings 2" panose="05020102010507070707" pitchFamily="18" charset="2"/>
              <a:buNone/>
            </a:pPr>
            <a:endParaRPr lang="en-US" altLang="en-US" sz="2200"/>
          </a:p>
        </p:txBody>
      </p:sp>
      <p:pic>
        <p:nvPicPr>
          <p:cNvPr id="31748" name="Picture 2" descr="http://www.malebolge.net16.net/science10/eukaryota_domai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1" y="2192868"/>
            <a:ext cx="3514725" cy="409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7777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20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20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20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20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p:cNvSpPr>
            <a:spLocks noGrp="1"/>
          </p:cNvSpPr>
          <p:nvPr>
            <p:ph idx="1"/>
          </p:nvPr>
        </p:nvSpPr>
        <p:spPr/>
        <p:txBody>
          <a:bodyPr/>
          <a:lstStyle/>
          <a:p>
            <a:pPr eaLnBrk="1" hangingPunct="1"/>
            <a:r>
              <a:rPr lang="en-US" altLang="en-US" i="1"/>
              <a:t>Cellular Respiration</a:t>
            </a:r>
            <a:r>
              <a:rPr lang="en-US" altLang="en-US"/>
              <a:t> is where organisms control the release of chemical-bond energy from large, organic molecules and use the energy to sustain life</a:t>
            </a:r>
          </a:p>
          <a:p>
            <a:pPr lvl="1" eaLnBrk="1" hangingPunct="1"/>
            <a:r>
              <a:rPr lang="en-US" altLang="en-US" i="1"/>
              <a:t>Aerobic cellular respiration</a:t>
            </a:r>
            <a:r>
              <a:rPr lang="en-US" altLang="en-US"/>
              <a:t> requires oxygen to occur</a:t>
            </a:r>
            <a:endParaRPr lang="en-US" altLang="en-US" i="1"/>
          </a:p>
          <a:p>
            <a:pPr lvl="1" eaLnBrk="1" hangingPunct="1"/>
            <a:r>
              <a:rPr lang="en-US" altLang="en-US" i="1"/>
              <a:t>Anaerobic cellular respiration </a:t>
            </a:r>
            <a:r>
              <a:rPr lang="en-US" altLang="en-US"/>
              <a:t>do not require oxygen to occur</a:t>
            </a:r>
          </a:p>
          <a:p>
            <a:pPr lvl="1" eaLnBrk="1" hangingPunct="1"/>
            <a:endParaRPr lang="en-US" altLang="en-US" i="1"/>
          </a:p>
        </p:txBody>
      </p:sp>
      <p:sp>
        <p:nvSpPr>
          <p:cNvPr id="3" name="Title 2"/>
          <p:cNvSpPr>
            <a:spLocks noGrp="1"/>
          </p:cNvSpPr>
          <p:nvPr>
            <p:ph type="title"/>
          </p:nvPr>
        </p:nvSpPr>
        <p:spPr/>
        <p:txBody>
          <a:bodyPr/>
          <a:lstStyle/>
          <a:p>
            <a:pPr>
              <a:defRPr/>
            </a:pPr>
            <a:r>
              <a:rPr lang="en-US"/>
              <a:t>Cellular Respiration</a:t>
            </a:r>
          </a:p>
        </p:txBody>
      </p:sp>
    </p:spTree>
    <p:extLst>
      <p:ext uri="{BB962C8B-B14F-4D97-AF65-F5344CB8AC3E}">
        <p14:creationId xmlns:p14="http://schemas.microsoft.com/office/powerpoint/2010/main" val="5267086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p:cNvSpPr>
            <a:spLocks noGrp="1"/>
          </p:cNvSpPr>
          <p:nvPr>
            <p:ph idx="1"/>
          </p:nvPr>
        </p:nvSpPr>
        <p:spPr/>
        <p:txBody>
          <a:bodyPr/>
          <a:lstStyle/>
          <a:p>
            <a:pPr eaLnBrk="1" hangingPunct="1"/>
            <a:r>
              <a:rPr lang="en-US" altLang="en-US"/>
              <a:t>In aerobic cellular respiration, ATP forms as electrons are harvested, transferred along the electron transport chain, and eventually donated to oxygen gas.</a:t>
            </a:r>
          </a:p>
          <a:p>
            <a:pPr eaLnBrk="1" hangingPunct="1"/>
            <a:endParaRPr lang="en-US" altLang="en-US"/>
          </a:p>
          <a:p>
            <a:pPr eaLnBrk="1" hangingPunct="1"/>
            <a:r>
              <a:rPr lang="en-US" altLang="en-US"/>
              <a:t>C</a:t>
            </a:r>
            <a:r>
              <a:rPr lang="en-US" altLang="en-US" baseline="-25000"/>
              <a:t>6</a:t>
            </a:r>
            <a:r>
              <a:rPr lang="en-US" altLang="en-US"/>
              <a:t>H</a:t>
            </a:r>
            <a:r>
              <a:rPr lang="en-US" altLang="en-US" baseline="-25000"/>
              <a:t>12</a:t>
            </a:r>
            <a:r>
              <a:rPr lang="en-US" altLang="en-US"/>
              <a:t>O</a:t>
            </a:r>
            <a:r>
              <a:rPr lang="en-US" altLang="en-US" baseline="-25000"/>
              <a:t>6 </a:t>
            </a:r>
            <a:r>
              <a:rPr lang="en-US" altLang="en-US"/>
              <a:t>+ 6O</a:t>
            </a:r>
            <a:r>
              <a:rPr lang="en-US" altLang="en-US" baseline="-25000"/>
              <a:t>2</a:t>
            </a:r>
            <a:r>
              <a:rPr lang="en-US" altLang="en-US"/>
              <a:t> → 6CO</a:t>
            </a:r>
            <a:r>
              <a:rPr lang="en-US" altLang="en-US" baseline="-25000"/>
              <a:t>2</a:t>
            </a:r>
            <a:r>
              <a:rPr lang="en-US" altLang="en-US"/>
              <a:t> + 6H</a:t>
            </a:r>
            <a:r>
              <a:rPr lang="en-US" altLang="en-US" baseline="-25000"/>
              <a:t>2</a:t>
            </a:r>
            <a:r>
              <a:rPr lang="en-US" altLang="en-US"/>
              <a:t>0 + Energy</a:t>
            </a:r>
          </a:p>
          <a:p>
            <a:pPr eaLnBrk="1" hangingPunct="1"/>
            <a:endParaRPr lang="en-US" altLang="en-US"/>
          </a:p>
          <a:p>
            <a:pPr eaLnBrk="1" hangingPunct="1"/>
            <a:r>
              <a:rPr lang="en-US" altLang="en-US"/>
              <a:t>In glucose, the covalent bonds has chemical potential energy.  The easiest ones to get to are the C-H and O-H bonds</a:t>
            </a:r>
          </a:p>
        </p:txBody>
      </p:sp>
      <p:sp>
        <p:nvSpPr>
          <p:cNvPr id="3" name="Title 2"/>
          <p:cNvSpPr>
            <a:spLocks noGrp="1"/>
          </p:cNvSpPr>
          <p:nvPr>
            <p:ph type="title"/>
          </p:nvPr>
        </p:nvSpPr>
        <p:spPr/>
        <p:txBody>
          <a:bodyPr/>
          <a:lstStyle/>
          <a:p>
            <a:pPr>
              <a:defRPr/>
            </a:pPr>
            <a:r>
              <a:rPr lang="en-US"/>
              <a:t>Aerobic Cellular Respiration</a:t>
            </a:r>
          </a:p>
        </p:txBody>
      </p:sp>
    </p:spTree>
    <p:extLst>
      <p:ext uri="{BB962C8B-B14F-4D97-AF65-F5344CB8AC3E}">
        <p14:creationId xmlns:p14="http://schemas.microsoft.com/office/powerpoint/2010/main" val="4211459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p:cNvSpPr>
            <a:spLocks noGrp="1"/>
          </p:cNvSpPr>
          <p:nvPr>
            <p:ph idx="1"/>
          </p:nvPr>
        </p:nvSpPr>
        <p:spPr/>
        <p:txBody>
          <a:bodyPr/>
          <a:lstStyle/>
          <a:p>
            <a:pPr eaLnBrk="1" hangingPunct="1"/>
            <a:r>
              <a:rPr lang="en-US" altLang="en-US"/>
              <a:t>When the bonds from glucose are broken, two things happen:</a:t>
            </a:r>
          </a:p>
          <a:p>
            <a:pPr lvl="1" eaLnBrk="1" hangingPunct="1"/>
            <a:r>
              <a:rPr lang="en-US" altLang="en-US"/>
              <a:t>The energy of electrons will phosphylate ADP to make ATP</a:t>
            </a:r>
          </a:p>
          <a:p>
            <a:pPr lvl="1" eaLnBrk="1" hangingPunct="1"/>
            <a:r>
              <a:rPr lang="en-US" altLang="en-US"/>
              <a:t>Hydrogen ions (protons) are released</a:t>
            </a:r>
          </a:p>
          <a:p>
            <a:pPr eaLnBrk="1" hangingPunct="1"/>
            <a:r>
              <a:rPr lang="en-US" altLang="en-US"/>
              <a:t>Oxygen will be the final electron acceptor</a:t>
            </a:r>
          </a:p>
          <a:p>
            <a:pPr eaLnBrk="1" hangingPunct="1"/>
            <a:r>
              <a:rPr lang="en-US" altLang="en-US"/>
              <a:t>Glucose will be oxidized, while oxygen will be reduced.</a:t>
            </a:r>
          </a:p>
        </p:txBody>
      </p:sp>
      <p:sp>
        <p:nvSpPr>
          <p:cNvPr id="3" name="Title 2"/>
          <p:cNvSpPr>
            <a:spLocks noGrp="1"/>
          </p:cNvSpPr>
          <p:nvPr>
            <p:ph type="title"/>
          </p:nvPr>
        </p:nvSpPr>
        <p:spPr/>
        <p:txBody>
          <a:bodyPr/>
          <a:lstStyle/>
          <a:p>
            <a:pPr>
              <a:defRPr/>
            </a:pPr>
            <a:r>
              <a:rPr lang="en-US"/>
              <a:t>Aerobic Cellular Respiration</a:t>
            </a:r>
          </a:p>
        </p:txBody>
      </p:sp>
    </p:spTree>
    <p:extLst>
      <p:ext uri="{BB962C8B-B14F-4D97-AF65-F5344CB8AC3E}">
        <p14:creationId xmlns:p14="http://schemas.microsoft.com/office/powerpoint/2010/main" val="10578110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a:xfrm>
            <a:off x="1981200" y="914400"/>
            <a:ext cx="8229600" cy="5092700"/>
          </a:xfrm>
        </p:spPr>
        <p:txBody>
          <a:bodyPr/>
          <a:lstStyle/>
          <a:p>
            <a:pPr eaLnBrk="1" hangingPunct="1"/>
            <a:r>
              <a:rPr lang="en-US" altLang="en-US"/>
              <a:t>Aerobic respiration is divided into three processes:</a:t>
            </a:r>
          </a:p>
          <a:p>
            <a:pPr lvl="1" eaLnBrk="1" hangingPunct="1"/>
            <a:r>
              <a:rPr lang="en-US" altLang="en-US"/>
              <a:t>Glycolysis</a:t>
            </a:r>
          </a:p>
          <a:p>
            <a:pPr lvl="1" eaLnBrk="1" hangingPunct="1"/>
            <a:r>
              <a:rPr lang="en-US" altLang="en-US"/>
              <a:t>Krebs Cycle</a:t>
            </a:r>
          </a:p>
          <a:p>
            <a:pPr lvl="1" eaLnBrk="1" hangingPunct="1"/>
            <a:r>
              <a:rPr lang="en-US" altLang="en-US"/>
              <a:t>Electron Transport System</a:t>
            </a:r>
          </a:p>
        </p:txBody>
      </p:sp>
      <p:sp>
        <p:nvSpPr>
          <p:cNvPr id="3" name="Title 2"/>
          <p:cNvSpPr>
            <a:spLocks noGrp="1"/>
          </p:cNvSpPr>
          <p:nvPr>
            <p:ph type="title"/>
          </p:nvPr>
        </p:nvSpPr>
        <p:spPr>
          <a:xfrm>
            <a:off x="1981200" y="274638"/>
            <a:ext cx="8229600" cy="868362"/>
          </a:xfrm>
        </p:spPr>
        <p:txBody>
          <a:bodyPr>
            <a:normAutofit/>
          </a:bodyPr>
          <a:lstStyle/>
          <a:p>
            <a:pPr>
              <a:defRPr/>
            </a:pPr>
            <a:r>
              <a:rPr lang="en-US"/>
              <a:t>Overview of Aerobic Respiration</a:t>
            </a:r>
          </a:p>
        </p:txBody>
      </p:sp>
      <p:pic>
        <p:nvPicPr>
          <p:cNvPr id="235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895600"/>
            <a:ext cx="9144000"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3911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glycolysis st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763" y="322216"/>
            <a:ext cx="6166847" cy="616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05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2728"/>
            <a:ext cx="8229600" cy="533400"/>
          </a:xfrm>
        </p:spPr>
        <p:txBody>
          <a:bodyPr>
            <a:normAutofit fontScale="90000"/>
          </a:bodyPr>
          <a:lstStyle/>
          <a:p>
            <a:pPr algn="ctr">
              <a:defRPr/>
            </a:pPr>
            <a:r>
              <a:rPr lang="en-US"/>
              <a:t>The 4 Kingdoms in Eukaryota</a:t>
            </a:r>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4236841358"/>
              </p:ext>
            </p:extLst>
          </p:nvPr>
        </p:nvGraphicFramePr>
        <p:xfrm>
          <a:off x="1752600" y="572583"/>
          <a:ext cx="8763000" cy="6004520"/>
        </p:xfrm>
        <a:graphic>
          <a:graphicData uri="http://schemas.openxmlformats.org/drawingml/2006/table">
            <a:tbl>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286481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a:ln>
                            <a:noFill/>
                          </a:ln>
                          <a:solidFill>
                            <a:schemeClr val="tx1"/>
                          </a:solidFill>
                          <a:effectLst/>
                          <a:latin typeface="Constantia" pitchFamily="18" charset="0"/>
                        </a:rPr>
                        <a:t>Protista</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Mostly unicellular and microscopic</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Autotrophic or heterotrophic </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Can be </a:t>
                      </a:r>
                      <a:r>
                        <a:rPr kumimoji="0" lang="en-US" sz="1800" b="1" i="0" u="none" strike="noStrike" cap="none" normalizeH="0" baseline="0">
                          <a:ln>
                            <a:noFill/>
                          </a:ln>
                          <a:solidFill>
                            <a:srgbClr val="0000FF"/>
                          </a:solidFill>
                          <a:effectLst/>
                          <a:latin typeface="Constantia" pitchFamily="18" charset="0"/>
                        </a:rPr>
                        <a:t>infectious agents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onstantia" pitchFamily="18" charset="0"/>
                        </a:rPr>
                        <a:t>Examples: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Amoeba</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 unicellular Algae</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1" u="none" strike="noStrike" cap="none" normalizeH="0" baseline="0">
                          <a:ln>
                            <a:noFill/>
                          </a:ln>
                          <a:solidFill>
                            <a:schemeClr val="tx1"/>
                          </a:solidFill>
                          <a:effectLst/>
                          <a:latin typeface="Constantia" pitchFamily="18" charset="0"/>
                        </a:rPr>
                        <a:t>Plasmodium (causes malaria)</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1" u="none" strike="noStrike" cap="none" normalizeH="0" baseline="0">
                          <a:ln>
                            <a:noFill/>
                          </a:ln>
                          <a:solidFill>
                            <a:schemeClr val="tx1"/>
                          </a:solidFill>
                          <a:effectLst/>
                          <a:latin typeface="Constantia" pitchFamily="18" charset="0"/>
                        </a:rPr>
                        <a:t>Slime molds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1" u="none" strike="noStrike" cap="none" normalizeH="0" baseline="0">
                          <a:ln>
                            <a:noFill/>
                          </a:ln>
                          <a:solidFill>
                            <a:schemeClr val="tx1"/>
                          </a:solidFill>
                          <a:effectLst/>
                          <a:latin typeface="Constantia" pitchFamily="18" charset="0"/>
                        </a:rPr>
                        <a:t>Water molds</a:t>
                      </a:r>
                      <a:endParaRPr kumimoji="0" lang="en-US" sz="1800" b="0" i="0" u="none" strike="noStrike" cap="none" normalizeH="0" baseline="0">
                        <a:ln>
                          <a:noFill/>
                        </a:ln>
                        <a:solidFill>
                          <a:schemeClr val="tx1"/>
                        </a:solidFill>
                        <a:effectLst/>
                        <a:latin typeface="Constantia" pitchFamily="18" charset="0"/>
                      </a:endParaRP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a:ln>
                            <a:noFill/>
                          </a:ln>
                          <a:solidFill>
                            <a:schemeClr val="tx1"/>
                          </a:solidFill>
                          <a:effectLst/>
                          <a:latin typeface="Constantia" pitchFamily="18" charset="0"/>
                        </a:rPr>
                        <a:t>Plantae</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Multicellular green plants</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Autotrophic through photosynthesis</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Have a cell wall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nstantia"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onstantia" pitchFamily="18" charset="0"/>
                        </a:rPr>
                        <a:t>Examples: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Mosses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Ferns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Trees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Flowering Plants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3910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a:ln>
                            <a:noFill/>
                          </a:ln>
                          <a:solidFill>
                            <a:schemeClr val="tx1"/>
                          </a:solidFill>
                          <a:effectLst/>
                          <a:latin typeface="Constantia" pitchFamily="18" charset="0"/>
                        </a:rPr>
                        <a:t>Fungi</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Multicellular</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Heterotrophic</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Decomposers</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Can be </a:t>
                      </a:r>
                      <a:r>
                        <a:rPr kumimoji="0" lang="en-US" sz="1800" b="1" i="0" u="none" strike="noStrike" cap="none" normalizeH="0" baseline="0">
                          <a:ln>
                            <a:noFill/>
                          </a:ln>
                          <a:solidFill>
                            <a:srgbClr val="0000FF"/>
                          </a:solidFill>
                          <a:effectLst/>
                          <a:latin typeface="Constantia" pitchFamily="18" charset="0"/>
                        </a:rPr>
                        <a:t>infectious agents</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nstantia"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onstantia" pitchFamily="18" charset="0"/>
                        </a:rPr>
                        <a:t>Examples: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Mushrooms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Athlete’s foot</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Bread Mold</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sng" strike="noStrike" cap="none" normalizeH="0" baseline="0">
                          <a:ln>
                            <a:noFill/>
                          </a:ln>
                          <a:solidFill>
                            <a:schemeClr val="tx1"/>
                          </a:solidFill>
                          <a:effectLst/>
                          <a:latin typeface="Constantia" pitchFamily="18" charset="0"/>
                        </a:rPr>
                        <a:t>Animalia</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Multicellular Animals</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Heterotrophic</a:t>
                      </a:r>
                    </a:p>
                    <a:p>
                      <a:pPr marL="285750" marR="0" lvl="0" indent="-285750" algn="l" defTabSz="914400"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a:ln>
                            <a:noFill/>
                          </a:ln>
                          <a:solidFill>
                            <a:srgbClr val="0000FF"/>
                          </a:solidFill>
                          <a:effectLst/>
                          <a:latin typeface="Constantia" pitchFamily="18" charset="0"/>
                        </a:rPr>
                        <a:t>No Cell Wall</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Constantia"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Constantia" pitchFamily="18" charset="0"/>
                        </a:rPr>
                        <a:t>Examples: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Insects        </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Spiders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Crabs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Birds</a:t>
                      </a:r>
                    </a:p>
                    <a:p>
                      <a:pPr marL="0" marR="0" lvl="0" indent="0" algn="l" defTabSz="914400" rtl="0" eaLnBrk="1" fontAlgn="base" latinLnBrk="0" hangingPunct="1">
                        <a:lnSpc>
                          <a:spcPct val="100000"/>
                        </a:lnSpc>
                        <a:spcBef>
                          <a:spcPct val="0"/>
                        </a:spcBef>
                        <a:spcAft>
                          <a:spcPct val="0"/>
                        </a:spcAft>
                        <a:buClrTx/>
                        <a:buSzTx/>
                        <a:buFont typeface="Arial" charset="0"/>
                        <a:buChar char="•"/>
                        <a:tabLst/>
                      </a:pPr>
                      <a:r>
                        <a:rPr kumimoji="0" lang="en-US" sz="1800" b="0" i="0" u="none" strike="noStrike" cap="none" normalizeH="0" baseline="0">
                          <a:ln>
                            <a:noFill/>
                          </a:ln>
                          <a:solidFill>
                            <a:schemeClr val="tx1"/>
                          </a:solidFill>
                          <a:effectLst/>
                          <a:latin typeface="Constantia" pitchFamily="18" charset="0"/>
                        </a:rPr>
                        <a:t>Humans</a:t>
                      </a:r>
                    </a:p>
                  </a:txBody>
                  <a:tcPr marT="45710" marB="4571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3806" name="Picture 2" descr="C:\Documents and Settings\Ljlab\Local Settings\Temporary Internet Files\Content.IE5\UCKIPWLD\MPj040708900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1" y="4572000"/>
            <a:ext cx="1630363"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7" name="Picture 3" descr="C:\Documents and Settings\Ljlab\Local Settings\Temporary Internet Files\Content.IE5\Y18AQPPS\MPj0178451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3657600"/>
            <a:ext cx="1752600"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8" name="Picture 7" descr="http://invisibleman.com/oak-tre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0" y="1600200"/>
            <a:ext cx="1295400" cy="186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9" name="Picture 9" descr="http://protist.i.hosei.ac.jp/pdb/Galleries/USA1999/Species/Euglena_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828801"/>
            <a:ext cx="181610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337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Content Placeholder 3"/>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59025" y="590550"/>
            <a:ext cx="6413500" cy="1104900"/>
          </a:xfrm>
        </p:spPr>
      </p:pic>
      <p:pic>
        <p:nvPicPr>
          <p:cNvPr id="34819" name="Diagram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326" y="2041525"/>
            <a:ext cx="5445125"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Diagram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851" y="3486151"/>
            <a:ext cx="6950075"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eft Brace 7"/>
          <p:cNvSpPr/>
          <p:nvPr/>
        </p:nvSpPr>
        <p:spPr>
          <a:xfrm>
            <a:off x="2133600" y="914400"/>
            <a:ext cx="838200" cy="40386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9" name="Right Brace 8"/>
          <p:cNvSpPr/>
          <p:nvPr/>
        </p:nvSpPr>
        <p:spPr>
          <a:xfrm>
            <a:off x="8839200" y="1447800"/>
            <a:ext cx="1066800" cy="48006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
        <p:nvSpPr>
          <p:cNvPr id="34823" name="TextBox 10"/>
          <p:cNvSpPr txBox="1">
            <a:spLocks noChangeArrowheads="1"/>
          </p:cNvSpPr>
          <p:nvPr/>
        </p:nvSpPr>
        <p:spPr bwMode="auto">
          <a:xfrm>
            <a:off x="1676400" y="1371600"/>
            <a:ext cx="5334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US" altLang="en-US" sz="2800">
                <a:solidFill>
                  <a:srgbClr val="0B5395"/>
                </a:solidFill>
              </a:rPr>
              <a:t>D</a:t>
            </a:r>
          </a:p>
          <a:p>
            <a:pPr algn="ctr" eaLnBrk="1" hangingPunct="1">
              <a:spcBef>
                <a:spcPct val="0"/>
              </a:spcBef>
              <a:buClrTx/>
              <a:buSzTx/>
              <a:buFontTx/>
              <a:buNone/>
            </a:pPr>
            <a:r>
              <a:rPr lang="en-US" altLang="en-US" sz="2800">
                <a:solidFill>
                  <a:srgbClr val="0B5395"/>
                </a:solidFill>
              </a:rPr>
              <a:t>O</a:t>
            </a:r>
          </a:p>
          <a:p>
            <a:pPr algn="ctr" eaLnBrk="1" hangingPunct="1">
              <a:spcBef>
                <a:spcPct val="0"/>
              </a:spcBef>
              <a:buClrTx/>
              <a:buSzTx/>
              <a:buFontTx/>
              <a:buNone/>
            </a:pPr>
            <a:r>
              <a:rPr lang="en-US" altLang="en-US" sz="2800">
                <a:solidFill>
                  <a:srgbClr val="0B5395"/>
                </a:solidFill>
              </a:rPr>
              <a:t>M</a:t>
            </a:r>
          </a:p>
          <a:p>
            <a:pPr algn="ctr" eaLnBrk="1" hangingPunct="1">
              <a:spcBef>
                <a:spcPct val="0"/>
              </a:spcBef>
              <a:buClrTx/>
              <a:buSzTx/>
              <a:buFontTx/>
              <a:buNone/>
            </a:pPr>
            <a:r>
              <a:rPr lang="en-US" altLang="en-US" sz="2800">
                <a:solidFill>
                  <a:srgbClr val="0B5395"/>
                </a:solidFill>
              </a:rPr>
              <a:t>A</a:t>
            </a:r>
          </a:p>
          <a:p>
            <a:pPr algn="ctr" eaLnBrk="1" hangingPunct="1">
              <a:spcBef>
                <a:spcPct val="0"/>
              </a:spcBef>
              <a:buClrTx/>
              <a:buSzTx/>
              <a:buFontTx/>
              <a:buNone/>
            </a:pPr>
            <a:r>
              <a:rPr lang="en-US" altLang="en-US" sz="2800">
                <a:solidFill>
                  <a:srgbClr val="0B5395"/>
                </a:solidFill>
              </a:rPr>
              <a:t>I</a:t>
            </a:r>
          </a:p>
          <a:p>
            <a:pPr algn="ctr" eaLnBrk="1" hangingPunct="1">
              <a:spcBef>
                <a:spcPct val="0"/>
              </a:spcBef>
              <a:buClrTx/>
              <a:buSzTx/>
              <a:buFontTx/>
              <a:buNone/>
            </a:pPr>
            <a:r>
              <a:rPr lang="en-US" altLang="en-US" sz="2800">
                <a:solidFill>
                  <a:srgbClr val="0B5395"/>
                </a:solidFill>
              </a:rPr>
              <a:t>N</a:t>
            </a:r>
          </a:p>
          <a:p>
            <a:pPr algn="ctr" eaLnBrk="1" hangingPunct="1">
              <a:spcBef>
                <a:spcPct val="0"/>
              </a:spcBef>
              <a:buClrTx/>
              <a:buSzTx/>
              <a:buFontTx/>
              <a:buNone/>
            </a:pPr>
            <a:r>
              <a:rPr lang="en-US" altLang="en-US" sz="2800">
                <a:solidFill>
                  <a:srgbClr val="0B5395"/>
                </a:solidFill>
              </a:rPr>
              <a:t>S</a:t>
            </a:r>
          </a:p>
          <a:p>
            <a:pPr eaLnBrk="1" hangingPunct="1">
              <a:spcBef>
                <a:spcPct val="0"/>
              </a:spcBef>
              <a:buClrTx/>
              <a:buSzTx/>
              <a:buFontTx/>
              <a:buNone/>
            </a:pPr>
            <a:endParaRPr lang="en-US" altLang="en-US" sz="1800"/>
          </a:p>
        </p:txBody>
      </p:sp>
      <p:sp>
        <p:nvSpPr>
          <p:cNvPr id="34824" name="TextBox 11"/>
          <p:cNvSpPr txBox="1">
            <a:spLocks noChangeArrowheads="1"/>
          </p:cNvSpPr>
          <p:nvPr/>
        </p:nvSpPr>
        <p:spPr bwMode="auto">
          <a:xfrm>
            <a:off x="9906000" y="1981201"/>
            <a:ext cx="609600" cy="424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eaLnBrk="1" hangingPunct="1">
              <a:spcBef>
                <a:spcPct val="0"/>
              </a:spcBef>
              <a:buClrTx/>
              <a:buSzTx/>
              <a:buFontTx/>
              <a:buNone/>
            </a:pPr>
            <a:r>
              <a:rPr lang="en-US" altLang="en-US" sz="2800">
                <a:solidFill>
                  <a:srgbClr val="0B5395"/>
                </a:solidFill>
              </a:rPr>
              <a:t>K</a:t>
            </a:r>
          </a:p>
          <a:p>
            <a:pPr algn="ctr" eaLnBrk="1" hangingPunct="1">
              <a:spcBef>
                <a:spcPct val="0"/>
              </a:spcBef>
              <a:buClrTx/>
              <a:buSzTx/>
              <a:buFontTx/>
              <a:buNone/>
            </a:pPr>
            <a:r>
              <a:rPr lang="en-US" altLang="en-US" sz="2800">
                <a:solidFill>
                  <a:srgbClr val="0B5395"/>
                </a:solidFill>
              </a:rPr>
              <a:t>I</a:t>
            </a:r>
          </a:p>
          <a:p>
            <a:pPr algn="ctr" eaLnBrk="1" hangingPunct="1">
              <a:spcBef>
                <a:spcPct val="0"/>
              </a:spcBef>
              <a:buClrTx/>
              <a:buSzTx/>
              <a:buFontTx/>
              <a:buNone/>
            </a:pPr>
            <a:r>
              <a:rPr lang="en-US" altLang="en-US" sz="2800">
                <a:solidFill>
                  <a:srgbClr val="0B5395"/>
                </a:solidFill>
              </a:rPr>
              <a:t>N</a:t>
            </a:r>
          </a:p>
          <a:p>
            <a:pPr algn="ctr" eaLnBrk="1" hangingPunct="1">
              <a:spcBef>
                <a:spcPct val="0"/>
              </a:spcBef>
              <a:buClrTx/>
              <a:buSzTx/>
              <a:buFontTx/>
              <a:buNone/>
            </a:pPr>
            <a:r>
              <a:rPr lang="en-US" altLang="en-US" sz="2800">
                <a:solidFill>
                  <a:srgbClr val="0B5395"/>
                </a:solidFill>
              </a:rPr>
              <a:t>G</a:t>
            </a:r>
          </a:p>
          <a:p>
            <a:pPr algn="ctr" eaLnBrk="1" hangingPunct="1">
              <a:spcBef>
                <a:spcPct val="0"/>
              </a:spcBef>
              <a:buClrTx/>
              <a:buSzTx/>
              <a:buFontTx/>
              <a:buNone/>
            </a:pPr>
            <a:r>
              <a:rPr lang="en-US" altLang="en-US" sz="2800">
                <a:solidFill>
                  <a:srgbClr val="0B5395"/>
                </a:solidFill>
              </a:rPr>
              <a:t>D</a:t>
            </a:r>
          </a:p>
          <a:p>
            <a:pPr algn="ctr" eaLnBrk="1" hangingPunct="1">
              <a:spcBef>
                <a:spcPct val="0"/>
              </a:spcBef>
              <a:buClrTx/>
              <a:buSzTx/>
              <a:buFontTx/>
              <a:buNone/>
            </a:pPr>
            <a:r>
              <a:rPr lang="en-US" altLang="en-US" sz="2800">
                <a:solidFill>
                  <a:srgbClr val="0B5395"/>
                </a:solidFill>
              </a:rPr>
              <a:t>O</a:t>
            </a:r>
          </a:p>
          <a:p>
            <a:pPr algn="ctr" eaLnBrk="1" hangingPunct="1">
              <a:spcBef>
                <a:spcPct val="0"/>
              </a:spcBef>
              <a:buClrTx/>
              <a:buSzTx/>
              <a:buFontTx/>
              <a:buNone/>
            </a:pPr>
            <a:r>
              <a:rPr lang="en-US" altLang="en-US" sz="2800">
                <a:solidFill>
                  <a:srgbClr val="0B5395"/>
                </a:solidFill>
              </a:rPr>
              <a:t>M</a:t>
            </a:r>
          </a:p>
          <a:p>
            <a:pPr algn="ctr" eaLnBrk="1" hangingPunct="1">
              <a:spcBef>
                <a:spcPct val="0"/>
              </a:spcBef>
              <a:buClrTx/>
              <a:buSzTx/>
              <a:buFontTx/>
              <a:buNone/>
            </a:pPr>
            <a:r>
              <a:rPr lang="en-US" altLang="en-US" sz="2800">
                <a:solidFill>
                  <a:srgbClr val="0B5395"/>
                </a:solidFill>
              </a:rPr>
              <a:t>S</a:t>
            </a:r>
          </a:p>
          <a:p>
            <a:pPr algn="ctr" eaLnBrk="1" hangingPunct="1">
              <a:spcBef>
                <a:spcPct val="0"/>
              </a:spcBef>
              <a:buClrTx/>
              <a:buSzTx/>
              <a:buFontTx/>
              <a:buNone/>
            </a:pPr>
            <a:endParaRPr lang="en-US" altLang="en-US" sz="2800"/>
          </a:p>
          <a:p>
            <a:pPr eaLnBrk="1" hangingPunct="1">
              <a:spcBef>
                <a:spcPct val="0"/>
              </a:spcBef>
              <a:buClrTx/>
              <a:buSzTx/>
              <a:buFontTx/>
              <a:buNone/>
            </a:pPr>
            <a:endParaRPr lang="en-US" altLang="en-US" sz="1800"/>
          </a:p>
        </p:txBody>
      </p:sp>
    </p:spTree>
    <p:extLst>
      <p:ext uri="{BB962C8B-B14F-4D97-AF65-F5344CB8AC3E}">
        <p14:creationId xmlns:p14="http://schemas.microsoft.com/office/powerpoint/2010/main" val="34361981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1EB95A2F43574F89D85EFABBE99001" ma:contentTypeVersion="4" ma:contentTypeDescription="Create a new document." ma:contentTypeScope="" ma:versionID="b2cccd51d1979ce5e7d82d672692791c">
  <xsd:schema xmlns:xsd="http://www.w3.org/2001/XMLSchema" xmlns:xs="http://www.w3.org/2001/XMLSchema" xmlns:p="http://schemas.microsoft.com/office/2006/metadata/properties" xmlns:ns2="40a1b898-87a6-4ae2-bea5-abe8e599bcbc" targetNamespace="http://schemas.microsoft.com/office/2006/metadata/properties" ma:root="true" ma:fieldsID="1ecb88022f424db626575bb1cb0fce35" ns2:_="">
    <xsd:import namespace="40a1b898-87a6-4ae2-bea5-abe8e599bcb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0a1b898-87a6-4ae2-bea5-abe8e599bc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2C9618-688B-4B48-803B-170D7C9BA41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EB935BB-D971-41ED-A359-09ACBE6D9344}">
  <ds:schemaRefs>
    <ds:schemaRef ds:uri="http://schemas.microsoft.com/sharepoint/v3/contenttype/forms"/>
  </ds:schemaRefs>
</ds:datastoreItem>
</file>

<file path=customXml/itemProps3.xml><?xml version="1.0" encoding="utf-8"?>
<ds:datastoreItem xmlns:ds="http://schemas.openxmlformats.org/officeDocument/2006/customXml" ds:itemID="{DFF949B5-0655-4A01-80B9-77279ACFBD0A}">
  <ds:schemaRefs>
    <ds:schemaRef ds:uri="40a1b898-87a6-4ae2-bea5-abe8e599bcb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74</Slides>
  <Notes>11</Notes>
  <HiddenSlides>0</HiddenSlide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Module 3</vt:lpstr>
      <vt:lpstr>Basic Classification Domains: ( Carl Woese, 1977)</vt:lpstr>
      <vt:lpstr>Basic Classification Kingdoms:</vt:lpstr>
      <vt:lpstr>PowerPoint Presentation</vt:lpstr>
      <vt:lpstr> Domain Archaea </vt:lpstr>
      <vt:lpstr>Domain Eubacteria</vt:lpstr>
      <vt:lpstr>Domain Eukaryota (Eukarya)</vt:lpstr>
      <vt:lpstr>The 4 Kingdoms in Eukaryota</vt:lpstr>
      <vt:lpstr>PowerPoint Presentation</vt:lpstr>
      <vt:lpstr>PowerPoint Presentation</vt:lpstr>
      <vt:lpstr>1. KINGDOM MONERA</vt:lpstr>
      <vt:lpstr>KINGDOM MONERA contd. </vt:lpstr>
      <vt:lpstr>2. KINGDOM PROTISTA </vt:lpstr>
      <vt:lpstr>3. KINGDOM FUNGI </vt:lpstr>
      <vt:lpstr>4. KINGDOM PLANTAE </vt:lpstr>
      <vt:lpstr>5. KINGDOM ANIMALIA </vt:lpstr>
      <vt:lpstr>PowerPoint Presentation</vt:lpstr>
      <vt:lpstr>Bacteria</vt:lpstr>
      <vt:lpstr>The dimensions of bacteria</vt:lpstr>
      <vt:lpstr>Gross Morphology</vt:lpstr>
      <vt:lpstr>Shapes</vt:lpstr>
      <vt:lpstr>Common bacterial shapes</vt:lpstr>
      <vt:lpstr>Comparison of Spiral-Shaped Bacteria</vt:lpstr>
      <vt:lpstr>Bacterial Shapes, Arrangements, and Sizes</vt:lpstr>
      <vt:lpstr>Arrangement of cocci</vt:lpstr>
      <vt:lpstr>PowerPoint Presentation</vt:lpstr>
      <vt:lpstr>Bacteria Cell structure </vt:lpstr>
      <vt:lpstr>Bacterial Cell structures</vt:lpstr>
      <vt:lpstr>PowerPoint Presentation</vt:lpstr>
      <vt:lpstr>PowerPoint Presentation</vt:lpstr>
      <vt:lpstr>How to differentiate different bacteria ?</vt:lpstr>
      <vt:lpstr>PowerPoint Presentation</vt:lpstr>
      <vt:lpstr>Gram-Positive</vt:lpstr>
      <vt:lpstr>PowerPoint Presentation</vt:lpstr>
      <vt:lpstr>PowerPoint Presentation</vt:lpstr>
      <vt:lpstr>PowerPoint Presentation</vt:lpstr>
      <vt:lpstr>PowerPoint Presentation</vt:lpstr>
      <vt:lpstr>PowerPoint Presentation</vt:lpstr>
      <vt:lpstr>PowerPoint Presentation</vt:lpstr>
      <vt:lpstr>Bacterial Internal Structures</vt:lpstr>
      <vt:lpstr>Summary</vt:lpstr>
      <vt:lpstr>Growth &amp; Nutrition-1 </vt:lpstr>
      <vt:lpstr>Growth &amp; Nutrition-2</vt:lpstr>
      <vt:lpstr>PowerPoint Presentation</vt:lpstr>
      <vt:lpstr>Growth &amp; Nutrition-3</vt:lpstr>
      <vt:lpstr>PowerPoint Presentation</vt:lpstr>
      <vt:lpstr>Bacterial growth-1</vt:lpstr>
      <vt:lpstr>Binary fission Bacteria</vt:lpstr>
      <vt:lpstr>Baterial Growth Curve</vt:lpstr>
      <vt:lpstr>Bacteria Growth Curve (Fig-8) </vt:lpstr>
      <vt:lpstr>Measurement of bacterial growth followed by:  </vt:lpstr>
      <vt:lpstr>PowerPoint Presentation</vt:lpstr>
      <vt:lpstr>Bacterial Growth –MacConkey agar   &amp; Tube Broth  </vt:lpstr>
      <vt:lpstr>PowerPoint Presentation</vt:lpstr>
      <vt:lpstr>PowerPoint Presentation</vt:lpstr>
      <vt:lpstr>PowerPoint Presentation</vt:lpstr>
      <vt:lpstr>PowerPoint Presentation</vt:lpstr>
      <vt:lpstr>Types of culture media: </vt:lpstr>
      <vt:lpstr>PowerPoint Presentation</vt:lpstr>
      <vt:lpstr>Metabolic Pathways</vt:lpstr>
      <vt:lpstr>Endergonic and Exergonic Rxns</vt:lpstr>
      <vt:lpstr>PowerPoint Presentation</vt:lpstr>
      <vt:lpstr>Catabolic and Anabolic Pathways</vt:lpstr>
      <vt:lpstr>Catabolic and Anabolic Pathways</vt:lpstr>
      <vt:lpstr>Central Role of ATP</vt:lpstr>
      <vt:lpstr>Central Role of ATP</vt:lpstr>
      <vt:lpstr>Electron Transport</vt:lpstr>
      <vt:lpstr>Autotrophs</vt:lpstr>
      <vt:lpstr>Heterotrophs</vt:lpstr>
      <vt:lpstr>Cellular Respiration</vt:lpstr>
      <vt:lpstr>Aerobic Cellular Respiration</vt:lpstr>
      <vt:lpstr>Aerobic Cellular Respiration</vt:lpstr>
      <vt:lpstr>Overview of Aerobic Respiration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NIBEDITA</dc:creator>
  <cp:revision>9</cp:revision>
  <cp:lastPrinted>2019-02-27T06:34:02Z</cp:lastPrinted>
  <dcterms:created xsi:type="dcterms:W3CDTF">2019-01-23T12:04:33Z</dcterms:created>
  <dcterms:modified xsi:type="dcterms:W3CDTF">2022-07-02T16:13:50Z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0x010100BD1EB95A2F43574F89D85EFABBE99001</vt:lpwstr>
  </property>
</Properties>
</file>